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29" r:id="rId5"/>
  </p:sldMasterIdLst>
  <p:notesMasterIdLst>
    <p:notesMasterId r:id="rId26"/>
  </p:notesMasterIdLst>
  <p:handoutMasterIdLst>
    <p:handoutMasterId r:id="rId27"/>
  </p:handoutMasterIdLst>
  <p:sldIdLst>
    <p:sldId id="1866" r:id="rId6"/>
    <p:sldId id="1861" r:id="rId7"/>
    <p:sldId id="259" r:id="rId8"/>
    <p:sldId id="350" r:id="rId9"/>
    <p:sldId id="1870" r:id="rId10"/>
    <p:sldId id="262" r:id="rId11"/>
    <p:sldId id="266" r:id="rId12"/>
    <p:sldId id="276" r:id="rId13"/>
    <p:sldId id="352" r:id="rId14"/>
    <p:sldId id="1868" r:id="rId15"/>
    <p:sldId id="1867" r:id="rId16"/>
    <p:sldId id="1587" r:id="rId17"/>
    <p:sldId id="1869" r:id="rId18"/>
    <p:sldId id="1871" r:id="rId19"/>
    <p:sldId id="1862" r:id="rId20"/>
    <p:sldId id="1863" r:id="rId21"/>
    <p:sldId id="1864" r:id="rId22"/>
    <p:sldId id="1865" r:id="rId23"/>
    <p:sldId id="301" r:id="rId24"/>
    <p:sldId id="1840"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KMUG Template" id="{888AB95E-1B7E-4E95-8F39-C5D0E8372BC2}">
          <p14:sldIdLst>
            <p14:sldId id="1866"/>
            <p14:sldId id="1861"/>
            <p14:sldId id="259"/>
            <p14:sldId id="350"/>
            <p14:sldId id="1870"/>
            <p14:sldId id="262"/>
            <p14:sldId id="266"/>
            <p14:sldId id="276"/>
            <p14:sldId id="352"/>
            <p14:sldId id="1868"/>
            <p14:sldId id="1867"/>
            <p14:sldId id="1587"/>
            <p14:sldId id="1869"/>
            <p14:sldId id="1871"/>
            <p14:sldId id="1862"/>
            <p14:sldId id="1863"/>
            <p14:sldId id="1864"/>
            <p14:sldId id="1865"/>
            <p14:sldId id="301"/>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4001"/>
    <a:srgbClr val="FFB900"/>
    <a:srgbClr val="FFFFFF"/>
    <a:srgbClr val="D83B01"/>
    <a:srgbClr val="1A1919"/>
    <a:srgbClr val="737373"/>
    <a:srgbClr val="BDBDBD"/>
    <a:srgbClr val="D2D2D2"/>
    <a:srgbClr val="E6E6E6"/>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45" autoAdjust="0"/>
    <p:restoredTop sz="97271" autoAdjust="0"/>
  </p:normalViewPr>
  <p:slideViewPr>
    <p:cSldViewPr snapToGrid="0">
      <p:cViewPr varScale="1">
        <p:scale>
          <a:sx n="102" d="100"/>
          <a:sy n="102" d="100"/>
        </p:scale>
        <p:origin x="114" y="37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12/13/2018 8:18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12/13/2018 8:17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12/13/2018 8:17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12/13/2018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3</a:t>
            </a:fld>
            <a:endParaRPr lang="en-US"/>
          </a:p>
        </p:txBody>
      </p:sp>
    </p:spTree>
    <p:extLst>
      <p:ext uri="{BB962C8B-B14F-4D97-AF65-F5344CB8AC3E}">
        <p14:creationId xmlns:p14="http://schemas.microsoft.com/office/powerpoint/2010/main" val="327121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4</a:t>
            </a:fld>
            <a:endParaRPr lang="en-US"/>
          </a:p>
        </p:txBody>
      </p:sp>
    </p:spTree>
    <p:extLst>
      <p:ext uri="{BB962C8B-B14F-4D97-AF65-F5344CB8AC3E}">
        <p14:creationId xmlns:p14="http://schemas.microsoft.com/office/powerpoint/2010/main" val="273946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6</a:t>
            </a:fld>
            <a:endParaRPr lang="en-US"/>
          </a:p>
        </p:txBody>
      </p:sp>
    </p:spTree>
    <p:extLst>
      <p:ext uri="{BB962C8B-B14F-4D97-AF65-F5344CB8AC3E}">
        <p14:creationId xmlns:p14="http://schemas.microsoft.com/office/powerpoint/2010/main" val="315693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AD3FC1-5407-42E3-A9C8-31D73CE0E1BB}" type="slidenum">
              <a:rPr lang="en-US" smtClean="0"/>
              <a:t>7</a:t>
            </a:fld>
            <a:endParaRPr lang="en-US"/>
          </a:p>
        </p:txBody>
      </p:sp>
    </p:spTree>
    <p:extLst>
      <p:ext uri="{BB962C8B-B14F-4D97-AF65-F5344CB8AC3E}">
        <p14:creationId xmlns:p14="http://schemas.microsoft.com/office/powerpoint/2010/main" val="178814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12/13/2018 8:20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29542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12/13/2018 8:24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089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4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12/13/2018 8:27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9702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8" name="TextBox 7">
            <a:extLst>
              <a:ext uri="{FF2B5EF4-FFF2-40B4-BE49-F238E27FC236}">
                <a16:creationId xmlns:a16="http://schemas.microsoft.com/office/drawing/2014/main" id="{92995C7E-640B-42A4-AB19-52186A20115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FB459886-0D20-442C-A485-66B9D8DCEA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grpSp>
        <p:nvGrpSpPr>
          <p:cNvPr id="6" name="Group 5">
            <a:extLst>
              <a:ext uri="{FF2B5EF4-FFF2-40B4-BE49-F238E27FC236}">
                <a16:creationId xmlns:a16="http://schemas.microsoft.com/office/drawing/2014/main" id="{957C8FD5-1D5C-4F01-AB86-F237B485A354}"/>
              </a:ext>
            </a:extLst>
          </p:cNvPr>
          <p:cNvGrpSpPr/>
          <p:nvPr userDrawn="1"/>
        </p:nvGrpSpPr>
        <p:grpSpPr>
          <a:xfrm>
            <a:off x="7935191" y="479816"/>
            <a:ext cx="3962477" cy="655769"/>
            <a:chOff x="7935191" y="479816"/>
            <a:chExt cx="3962477" cy="655769"/>
          </a:xfrm>
        </p:grpSpPr>
        <p:pic>
          <p:nvPicPr>
            <p:cNvPr id="3" name="Picture 2" descr="A picture containing clipart&#10;&#10;Description automatically generated">
              <a:extLst>
                <a:ext uri="{FF2B5EF4-FFF2-40B4-BE49-F238E27FC236}">
                  <a16:creationId xmlns:a16="http://schemas.microsoft.com/office/drawing/2014/main" id="{7F1AF906-7D17-4082-9AB7-86EB289575B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5" name="Picture 4" descr="A close up of a sign&#10;&#10;Description automatically generated">
              <a:extLst>
                <a:ext uri="{FF2B5EF4-FFF2-40B4-BE49-F238E27FC236}">
                  <a16:creationId xmlns:a16="http://schemas.microsoft.com/office/drawing/2014/main" id="{FDFA97A9-459E-4629-92A3-42932107844C}"/>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0" name="Rectangle 9">
              <a:extLst>
                <a:ext uri="{FF2B5EF4-FFF2-40B4-BE49-F238E27FC236}">
                  <a16:creationId xmlns:a16="http://schemas.microsoft.com/office/drawing/2014/main" id="{67CF36C2-A997-4EB7-9489-030430482A5E}"/>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pic>
        <p:nvPicPr>
          <p:cNvPr id="4" name="Picture 3" descr="A picture containing person&#10;&#10;Description automatically generated">
            <a:extLst>
              <a:ext uri="{FF2B5EF4-FFF2-40B4-BE49-F238E27FC236}">
                <a16:creationId xmlns:a16="http://schemas.microsoft.com/office/drawing/2014/main" id="{DE15158F-0695-4368-A7F6-A46F5CA429B8}"/>
              </a:ext>
            </a:extLst>
          </p:cNvPr>
          <p:cNvPicPr>
            <a:picLocks noChangeAspect="1"/>
          </p:cNvPicPr>
          <p:nvPr userDrawn="1"/>
        </p:nvPicPr>
        <p:blipFill>
          <a:blip r:embed="rId5"/>
          <a:stretch>
            <a:fillRect/>
          </a:stretch>
        </p:blipFill>
        <p:spPr>
          <a:xfrm>
            <a:off x="1320039" y="1398931"/>
            <a:ext cx="9586952" cy="49657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2" name="TextBox 31">
            <a:extLst>
              <a:ext uri="{FF2B5EF4-FFF2-40B4-BE49-F238E27FC236}">
                <a16:creationId xmlns:a16="http://schemas.microsoft.com/office/drawing/2014/main" id="{A2DD6E7C-E358-4DFA-95AE-21AE08D233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3" name="Rectangle 32">
            <a:extLst>
              <a:ext uri="{FF2B5EF4-FFF2-40B4-BE49-F238E27FC236}">
                <a16:creationId xmlns:a16="http://schemas.microsoft.com/office/drawing/2014/main" id="{34D03893-6C22-469A-9490-5C6F8A00BC1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7" name="TextBox 36">
            <a:extLst>
              <a:ext uri="{FF2B5EF4-FFF2-40B4-BE49-F238E27FC236}">
                <a16:creationId xmlns:a16="http://schemas.microsoft.com/office/drawing/2014/main" id="{E735ED7D-1E3A-4AD8-98F2-E31E5216B80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8" name="Rectangle 37">
            <a:extLst>
              <a:ext uri="{FF2B5EF4-FFF2-40B4-BE49-F238E27FC236}">
                <a16:creationId xmlns:a16="http://schemas.microsoft.com/office/drawing/2014/main" id="{277D92AF-EAB1-4703-8412-92B9BA94639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4617891E-7318-4F94-A367-7482B4F95B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8F59F54-D5D4-4454-B519-6954FCC6AEC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3" name="TextBox 2">
            <a:extLst>
              <a:ext uri="{FF2B5EF4-FFF2-40B4-BE49-F238E27FC236}">
                <a16:creationId xmlns:a16="http://schemas.microsoft.com/office/drawing/2014/main" id="{DA17573A-792A-4045-B9A6-BDA4EB69B7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FD1BF8DB-BAE8-4E67-8A33-7CA14B9F1F9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D95B7A4-1653-42D5-9E28-030187C1126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8A4CB2D-7D57-4C85-B696-8F4BCF76CC7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F5B5EF-00AD-4580-BAE7-B21084E069D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7A964AB2-9E68-423C-821C-B5C53A065A5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C985595-7201-4CF5-A586-1FD1BBDDA2AB}"/>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25B000B0-CF52-4C0A-BEB5-B798FAD82D5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816D21A8-62E4-4BA7-B55A-E0145DF5C6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lk-in">
    <p:bg>
      <p:bgPr>
        <a:solidFill>
          <a:srgbClr val="FFFFFF"/>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grpSp>
        <p:nvGrpSpPr>
          <p:cNvPr id="5" name="Group 4">
            <a:extLst>
              <a:ext uri="{FF2B5EF4-FFF2-40B4-BE49-F238E27FC236}">
                <a16:creationId xmlns:a16="http://schemas.microsoft.com/office/drawing/2014/main" id="{F82E0A46-B6B4-4948-85A7-A454750AE07B}"/>
              </a:ext>
            </a:extLst>
          </p:cNvPr>
          <p:cNvGrpSpPr/>
          <p:nvPr userDrawn="1"/>
        </p:nvGrpSpPr>
        <p:grpSpPr>
          <a:xfrm>
            <a:off x="7935191" y="479816"/>
            <a:ext cx="3962477" cy="655769"/>
            <a:chOff x="7935191" y="479816"/>
            <a:chExt cx="3962477" cy="655769"/>
          </a:xfrm>
        </p:grpSpPr>
        <p:pic>
          <p:nvPicPr>
            <p:cNvPr id="6" name="Picture 5" descr="A picture containing clipart&#10;&#10;Description automatically generated">
              <a:extLst>
                <a:ext uri="{FF2B5EF4-FFF2-40B4-BE49-F238E27FC236}">
                  <a16:creationId xmlns:a16="http://schemas.microsoft.com/office/drawing/2014/main" id="{A192639B-5949-4F80-9C68-F886724822DD}"/>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8" name="Picture 7" descr="A close up of a sign&#10;&#10;Description automatically generated">
              <a:extLst>
                <a:ext uri="{FF2B5EF4-FFF2-40B4-BE49-F238E27FC236}">
                  <a16:creationId xmlns:a16="http://schemas.microsoft.com/office/drawing/2014/main" id="{7B025952-3D39-4677-B653-355DAF14C5A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9" name="Rectangle 8">
              <a:extLst>
                <a:ext uri="{FF2B5EF4-FFF2-40B4-BE49-F238E27FC236}">
                  <a16:creationId xmlns:a16="http://schemas.microsoft.com/office/drawing/2014/main" id="{90CEDEB6-E1CA-4E77-8F7B-30327276792B}"/>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0" name="TextBox 9">
            <a:extLst>
              <a:ext uri="{FF2B5EF4-FFF2-40B4-BE49-F238E27FC236}">
                <a16:creationId xmlns:a16="http://schemas.microsoft.com/office/drawing/2014/main" id="{A80F01C3-6A50-4A86-B007-58F22E4BA0E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39B3A07F-8CB0-4E47-AD1D-DC9ED8BB52AA}"/>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pic>
        <p:nvPicPr>
          <p:cNvPr id="12" name="Picture 11" descr="A picture containing person&#10;&#10;Description automatically generated">
            <a:extLst>
              <a:ext uri="{FF2B5EF4-FFF2-40B4-BE49-F238E27FC236}">
                <a16:creationId xmlns:a16="http://schemas.microsoft.com/office/drawing/2014/main" id="{86A5F8B8-DF31-490E-A61D-74978CC01EE4}"/>
              </a:ext>
            </a:extLst>
          </p:cNvPr>
          <p:cNvPicPr>
            <a:picLocks noChangeAspect="1"/>
          </p:cNvPicPr>
          <p:nvPr userDrawn="1"/>
        </p:nvPicPr>
        <p:blipFill>
          <a:blip r:embed="rId5"/>
          <a:stretch>
            <a:fillRect/>
          </a:stretch>
        </p:blipFill>
        <p:spPr>
          <a:xfrm>
            <a:off x="1320039" y="1398931"/>
            <a:ext cx="9586952" cy="4965741"/>
          </a:xfrm>
          <a:prstGeom prst="rect">
            <a:avLst/>
          </a:prstGeom>
        </p:spPr>
      </p:pic>
    </p:spTree>
    <p:extLst>
      <p:ext uri="{BB962C8B-B14F-4D97-AF65-F5344CB8AC3E}">
        <p14:creationId xmlns:p14="http://schemas.microsoft.com/office/powerpoint/2010/main" val="3127578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9" name="Group 8">
            <a:extLst>
              <a:ext uri="{FF2B5EF4-FFF2-40B4-BE49-F238E27FC236}">
                <a16:creationId xmlns:a16="http://schemas.microsoft.com/office/drawing/2014/main" id="{BAC18897-D3F6-4D4B-B9C1-5D2B4D5C3EC5}"/>
              </a:ext>
            </a:extLst>
          </p:cNvPr>
          <p:cNvGrpSpPr/>
          <p:nvPr userDrawn="1"/>
        </p:nvGrpSpPr>
        <p:grpSpPr>
          <a:xfrm>
            <a:off x="7935191" y="479816"/>
            <a:ext cx="3962477" cy="655769"/>
            <a:chOff x="7935191" y="479816"/>
            <a:chExt cx="3962477" cy="655769"/>
          </a:xfrm>
        </p:grpSpPr>
        <p:pic>
          <p:nvPicPr>
            <p:cNvPr id="10" name="Picture 9" descr="A picture containing clipart&#10;&#10;Description automatically generated">
              <a:extLst>
                <a:ext uri="{FF2B5EF4-FFF2-40B4-BE49-F238E27FC236}">
                  <a16:creationId xmlns:a16="http://schemas.microsoft.com/office/drawing/2014/main" id="{42E3D751-9437-4334-94C4-ECF57C0BC433}"/>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1" name="Picture 10" descr="A close up of a sign&#10;&#10;Description automatically generated">
              <a:extLst>
                <a:ext uri="{FF2B5EF4-FFF2-40B4-BE49-F238E27FC236}">
                  <a16:creationId xmlns:a16="http://schemas.microsoft.com/office/drawing/2014/main" id="{26F0FFCF-D407-430D-9355-EEEA2CAD841E}"/>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2" name="Rectangle 11">
              <a:extLst>
                <a:ext uri="{FF2B5EF4-FFF2-40B4-BE49-F238E27FC236}">
                  <a16:creationId xmlns:a16="http://schemas.microsoft.com/office/drawing/2014/main" id="{90148789-2A4B-4CD3-84FB-E5B6D89B5925}"/>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grpSp>
        <p:nvGrpSpPr>
          <p:cNvPr id="3" name="Group 2">
            <a:extLst>
              <a:ext uri="{FF2B5EF4-FFF2-40B4-BE49-F238E27FC236}">
                <a16:creationId xmlns:a16="http://schemas.microsoft.com/office/drawing/2014/main" id="{4AC3B564-A5B5-42C3-926F-35FEF1D78421}"/>
              </a:ext>
            </a:extLst>
          </p:cNvPr>
          <p:cNvGrpSpPr/>
          <p:nvPr userDrawn="1"/>
        </p:nvGrpSpPr>
        <p:grpSpPr>
          <a:xfrm>
            <a:off x="584200" y="6510544"/>
            <a:ext cx="10942461" cy="395625"/>
            <a:chOff x="584200" y="6510544"/>
            <a:chExt cx="10942461" cy="395625"/>
          </a:xfrm>
        </p:grpSpPr>
        <p:sp>
          <p:nvSpPr>
            <p:cNvPr id="13" name="TextBox 12">
              <a:extLst>
                <a:ext uri="{FF2B5EF4-FFF2-40B4-BE49-F238E27FC236}">
                  <a16:creationId xmlns:a16="http://schemas.microsoft.com/office/drawing/2014/main" id="{DA165DDE-0E34-4D31-9C6F-4BA03EF9BF0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4" name="Rectangle 13">
              <a:extLst>
                <a:ext uri="{FF2B5EF4-FFF2-40B4-BE49-F238E27FC236}">
                  <a16:creationId xmlns:a16="http://schemas.microsoft.com/office/drawing/2014/main" id="{81A4DCA5-29F8-41BD-B942-241362E2305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5" name="Rectangle 14">
              <a:extLst>
                <a:ext uri="{FF2B5EF4-FFF2-40B4-BE49-F238E27FC236}">
                  <a16:creationId xmlns:a16="http://schemas.microsoft.com/office/drawing/2014/main" id="{1A58F407-9CB0-431C-A813-6F1900AB20D5}"/>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Slide">
    <p:bg>
      <p:bgPr>
        <a:solidFill>
          <a:srgbClr val="FFFFFF"/>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grpSp>
        <p:nvGrpSpPr>
          <p:cNvPr id="10" name="Group 9">
            <a:extLst>
              <a:ext uri="{FF2B5EF4-FFF2-40B4-BE49-F238E27FC236}">
                <a16:creationId xmlns:a16="http://schemas.microsoft.com/office/drawing/2014/main" id="{513AD94A-A228-46F8-845C-EF5D3EC75CC0}"/>
              </a:ext>
            </a:extLst>
          </p:cNvPr>
          <p:cNvGrpSpPr/>
          <p:nvPr userDrawn="1"/>
        </p:nvGrpSpPr>
        <p:grpSpPr>
          <a:xfrm>
            <a:off x="7935191" y="479816"/>
            <a:ext cx="3962477" cy="655769"/>
            <a:chOff x="7935191" y="479816"/>
            <a:chExt cx="3962477" cy="655769"/>
          </a:xfrm>
        </p:grpSpPr>
        <p:pic>
          <p:nvPicPr>
            <p:cNvPr id="11" name="Picture 10" descr="A picture containing clipart&#10;&#10;Description automatically generated">
              <a:extLst>
                <a:ext uri="{FF2B5EF4-FFF2-40B4-BE49-F238E27FC236}">
                  <a16:creationId xmlns:a16="http://schemas.microsoft.com/office/drawing/2014/main" id="{356C35CD-D0EF-4833-8FAC-D9BF39A5F159}"/>
                </a:ext>
              </a:extLst>
            </p:cNvPr>
            <p:cNvPicPr>
              <a:picLocks noChangeAspect="1"/>
            </p:cNvPicPr>
            <p:nvPr userDrawn="1"/>
          </p:nvPicPr>
          <p:blipFill>
            <a:blip r:embed="rId3"/>
            <a:stretch>
              <a:fillRect/>
            </a:stretch>
          </p:blipFill>
          <p:spPr>
            <a:xfrm>
              <a:off x="11014235" y="500985"/>
              <a:ext cx="883433" cy="56414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E07D78C-6E7B-4AA3-A170-1A2DB0B23C91}"/>
                </a:ext>
              </a:extLst>
            </p:cNvPr>
            <p:cNvPicPr>
              <a:picLocks noChangeAspect="1"/>
            </p:cNvPicPr>
            <p:nvPr userDrawn="1"/>
          </p:nvPicPr>
          <p:blipFill>
            <a:blip r:embed="rId4"/>
            <a:stretch>
              <a:fillRect/>
            </a:stretch>
          </p:blipFill>
          <p:spPr>
            <a:xfrm>
              <a:off x="7935191" y="479816"/>
              <a:ext cx="2971800" cy="371475"/>
            </a:xfrm>
            <a:prstGeom prst="rect">
              <a:avLst/>
            </a:prstGeom>
          </p:spPr>
        </p:pic>
        <p:sp>
          <p:nvSpPr>
            <p:cNvPr id="13" name="Rectangle 12">
              <a:extLst>
                <a:ext uri="{FF2B5EF4-FFF2-40B4-BE49-F238E27FC236}">
                  <a16:creationId xmlns:a16="http://schemas.microsoft.com/office/drawing/2014/main" id="{D0134B45-20D2-4B0C-AE53-C1F19E1FFA80}"/>
                </a:ext>
              </a:extLst>
            </p:cNvPr>
            <p:cNvSpPr/>
            <p:nvPr userDrawn="1"/>
          </p:nvSpPr>
          <p:spPr>
            <a:xfrm>
              <a:off x="9426219" y="771639"/>
              <a:ext cx="1249701" cy="363946"/>
            </a:xfrm>
            <a:prstGeom prst="rect">
              <a:avLst/>
            </a:prstGeom>
          </p:spPr>
          <p:txBody>
            <a:bodyPr wrap="none">
              <a:spAutoFit/>
            </a:bodyPr>
            <a:lstStyle/>
            <a:p>
              <a:r>
                <a:rPr lang="en-IN" b="1" dirty="0">
                  <a:latin typeface="Rockwell Condensed" panose="02060603050405020104" pitchFamily="18" charset="0"/>
                </a:rPr>
                <a:t>Letterkenny</a:t>
              </a:r>
            </a:p>
          </p:txBody>
        </p:sp>
      </p:grpSp>
      <p:sp>
        <p:nvSpPr>
          <p:cNvPr id="14" name="TextBox 13">
            <a:extLst>
              <a:ext uri="{FF2B5EF4-FFF2-40B4-BE49-F238E27FC236}">
                <a16:creationId xmlns:a16="http://schemas.microsoft.com/office/drawing/2014/main" id="{A8223757-EC9A-4D5B-BCBB-1EF37484DF9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5" name="Rectangle 14">
            <a:extLst>
              <a:ext uri="{FF2B5EF4-FFF2-40B4-BE49-F238E27FC236}">
                <a16:creationId xmlns:a16="http://schemas.microsoft.com/office/drawing/2014/main" id="{EF6F4A92-9091-4CEE-8F35-CC9790D10FD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93586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5AE4BF7-FD20-4D25-A822-0D54DE157D7C}"/>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A0F5BFB8-20B5-4A67-82A2-DCACDE6A268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6741109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B40131F-544E-4693-8258-D82AFC7ED3FF}"/>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4093DE27-C83E-4782-9916-EBD1F67D5ABB}"/>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960876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A6DC0C7-3C52-4642-8234-3E78CA6C741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8FD71891-CBF4-48DA-910C-DB814B221C88}"/>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082465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3FAFB25C-2247-45C8-BEBA-D300BF19DDA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2F3246A0-D7F8-4692-AD45-167EF7ED24A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4574282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5437ED5-B3A6-468C-8872-08D3A8DFFA9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ED82B7B-FF6E-414D-8082-49802DCBECD3}"/>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328431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BD627ADC-0BA9-442D-94ED-656EBF32B9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CB363FE1-B280-4403-9135-D6E6066C8F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5985428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2E9D38EA-72B0-40E9-90B7-6F010B233F0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42DB281B-8416-49CA-8DF0-1881F7EFB395}"/>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0874880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 Square Photo">
    <p:bg>
      <p:bgPr>
        <a:solidFill>
          <a:srgbClr val="FFFFFF"/>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9" name="TextBox 8">
            <a:extLst>
              <a:ext uri="{FF2B5EF4-FFF2-40B4-BE49-F238E27FC236}">
                <a16:creationId xmlns:a16="http://schemas.microsoft.com/office/drawing/2014/main" id="{7E3C02C7-BE5A-49B0-B0C1-F0CD23B28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2E2326C0-B8AB-4663-A25B-B9C9B2B7A1E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383808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quare Photo body tex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8" name="TextBox 7">
            <a:extLst>
              <a:ext uri="{FF2B5EF4-FFF2-40B4-BE49-F238E27FC236}">
                <a16:creationId xmlns:a16="http://schemas.microsoft.com/office/drawing/2014/main" id="{1493B1C5-B700-4C22-899D-B4F64621ED1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8165E58D-2B97-46D8-95D2-E901C5811D4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246752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381F392-FABB-4619-A4DD-AE7B4B0EC32A}"/>
              </a:ext>
            </a:extLst>
          </p:cNvPr>
          <p:cNvGrpSpPr/>
          <p:nvPr userDrawn="1"/>
        </p:nvGrpSpPr>
        <p:grpSpPr>
          <a:xfrm>
            <a:off x="584200" y="6510544"/>
            <a:ext cx="10942461" cy="395625"/>
            <a:chOff x="584200" y="6510544"/>
            <a:chExt cx="10942461" cy="395625"/>
          </a:xfrm>
        </p:grpSpPr>
        <p:sp>
          <p:nvSpPr>
            <p:cNvPr id="10" name="TextBox 9">
              <a:extLst>
                <a:ext uri="{FF2B5EF4-FFF2-40B4-BE49-F238E27FC236}">
                  <a16:creationId xmlns:a16="http://schemas.microsoft.com/office/drawing/2014/main" id="{6BC40BBE-EB3D-4D51-8AC1-9B45761AC59A}"/>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1" name="Rectangle 10">
              <a:extLst>
                <a:ext uri="{FF2B5EF4-FFF2-40B4-BE49-F238E27FC236}">
                  <a16:creationId xmlns:a16="http://schemas.microsoft.com/office/drawing/2014/main" id="{7399D378-F650-4BE1-AED0-03DEFD6707BE}"/>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2" name="Rectangle 11">
              <a:extLst>
                <a:ext uri="{FF2B5EF4-FFF2-40B4-BE49-F238E27FC236}">
                  <a16:creationId xmlns:a16="http://schemas.microsoft.com/office/drawing/2014/main" id="{6F32818B-7FE7-44C8-B727-2082AB20A037}"/>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8" name="TextBox 7">
            <a:extLst>
              <a:ext uri="{FF2B5EF4-FFF2-40B4-BE49-F238E27FC236}">
                <a16:creationId xmlns:a16="http://schemas.microsoft.com/office/drawing/2014/main" id="{24E3B07E-9D1E-4DC1-B0EC-17A7A43E3017}"/>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9" name="Rectangle 8">
            <a:extLst>
              <a:ext uri="{FF2B5EF4-FFF2-40B4-BE49-F238E27FC236}">
                <a16:creationId xmlns:a16="http://schemas.microsoft.com/office/drawing/2014/main" id="{0A20F591-5575-4EDE-9D15-CCC126DF5472}"/>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59999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
        <p:nvSpPr>
          <p:cNvPr id="7" name="TextBox 6">
            <a:extLst>
              <a:ext uri="{FF2B5EF4-FFF2-40B4-BE49-F238E27FC236}">
                <a16:creationId xmlns:a16="http://schemas.microsoft.com/office/drawing/2014/main" id="{B293E634-5F79-4A6C-8132-A7EEB395C2B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0D003E6-D5F5-45BC-BD55-AE615B3F18B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73816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2">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7" name="TextBox 6">
            <a:extLst>
              <a:ext uri="{FF2B5EF4-FFF2-40B4-BE49-F238E27FC236}">
                <a16:creationId xmlns:a16="http://schemas.microsoft.com/office/drawing/2014/main" id="{1A22DB29-FA23-464C-8AE2-DC68DE306F62}"/>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CA617873-142A-4C7D-9C4F-D31858F8B88D}"/>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0877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41D2FA-9FA2-4C9D-8FE4-EBD22E7157C1}"/>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3" name="Rectangle 2">
            <a:extLst>
              <a:ext uri="{FF2B5EF4-FFF2-40B4-BE49-F238E27FC236}">
                <a16:creationId xmlns:a16="http://schemas.microsoft.com/office/drawing/2014/main" id="{238A8EF2-F4DF-4992-AEE1-5FF558F1D3C9}"/>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11999545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19960533-0628-418B-8CA9-2DF92F111CD5}"/>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6" name="Rectangle 5">
            <a:extLst>
              <a:ext uri="{FF2B5EF4-FFF2-40B4-BE49-F238E27FC236}">
                <a16:creationId xmlns:a16="http://schemas.microsoft.com/office/drawing/2014/main" id="{82D593E8-E0FC-49B3-B4A6-70C11D364DFC}"/>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8253822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0790E943-4078-4A5F-B63D-0FA19B169731}"/>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49400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1662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77139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8B728F3-0CFA-4BEB-B67E-2A01ED21FEC8}" type="datetimeFigureOut">
              <a:rPr lang="en-IN" smtClean="0"/>
              <a:t>13-12-2018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F6AFA1-6E7A-4276-8BA0-6065B8159AA3}" type="slidenum">
              <a:rPr lang="en-IN" smtClean="0"/>
              <a:t>‹#›</a:t>
            </a:fld>
            <a:endParaRPr lang="en-IN"/>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000"/>
                    </a14:imgEffect>
                  </a14:imgLayer>
                </a14:imgProps>
              </a:ext>
              <a:ext uri="{28A0092B-C50C-407E-A947-70E740481C1C}">
                <a14:useLocalDpi xmlns:a14="http://schemas.microsoft.com/office/drawing/2010/main" val="0"/>
              </a:ext>
            </a:extLst>
          </a:blip>
          <a:stretch>
            <a:fillRect/>
          </a:stretch>
        </p:blipFill>
        <p:spPr>
          <a:xfrm>
            <a:off x="208200" y="89163"/>
            <a:ext cx="1260000" cy="236513"/>
          </a:xfrm>
          <a:prstGeom prst="rect">
            <a:avLst/>
          </a:prstGeom>
          <a:effectLst>
            <a:glow rad="127000">
              <a:schemeClr val="accent1">
                <a:alpha val="0"/>
              </a:schemeClr>
            </a:glow>
          </a:effectLst>
        </p:spPr>
      </p:pic>
      <p:grpSp>
        <p:nvGrpSpPr>
          <p:cNvPr id="15" name="Group 14">
            <a:extLst>
              <a:ext uri="{FF2B5EF4-FFF2-40B4-BE49-F238E27FC236}">
                <a16:creationId xmlns:a16="http://schemas.microsoft.com/office/drawing/2014/main" id="{C93D904C-5208-4275-8BB2-0DB02BECB8D9}"/>
              </a:ext>
            </a:extLst>
          </p:cNvPr>
          <p:cNvGrpSpPr/>
          <p:nvPr userDrawn="1"/>
        </p:nvGrpSpPr>
        <p:grpSpPr bwMode="grayWhite">
          <a:xfrm>
            <a:off x="9976385" y="89163"/>
            <a:ext cx="2215615" cy="647235"/>
            <a:chOff x="96346" y="-6927"/>
            <a:chExt cx="1667412" cy="647235"/>
          </a:xfrm>
          <a:effectLst>
            <a:reflection endPos="0" dist="50800" dir="5400000" sy="-100000" algn="bl" rotWithShape="0"/>
          </a:effectLst>
        </p:grpSpPr>
        <p:sp>
          <p:nvSpPr>
            <p:cNvPr id="16" name="TextBox 15">
              <a:extLst>
                <a:ext uri="{FF2B5EF4-FFF2-40B4-BE49-F238E27FC236}">
                  <a16:creationId xmlns:a16="http://schemas.microsoft.com/office/drawing/2014/main" id="{1D57138D-9D6C-4330-8CCB-E486DF212861}"/>
                </a:ext>
              </a:extLst>
            </p:cNvPr>
            <p:cNvSpPr txBox="1"/>
            <p:nvPr userDrawn="1"/>
          </p:nvSpPr>
          <p:spPr bwMode="grayWhite">
            <a:xfrm>
              <a:off x="203874" y="-6927"/>
              <a:ext cx="1451571" cy="276024"/>
            </a:xfrm>
            <a:prstGeom prst="rect">
              <a:avLst/>
            </a:prstGeom>
            <a:noFill/>
          </p:spPr>
          <p:txBody>
            <a:bodyPr wrap="square" rtlCol="0">
              <a:spAutoFit/>
            </a:bodyPr>
            <a:lstStyle/>
            <a:p>
              <a:r>
                <a:rPr lang="en-IN" sz="1200" b="1" dirty="0">
                  <a:solidFill>
                    <a:srgbClr val="F97E23"/>
                  </a:solidFill>
                  <a:latin typeface="Montserrat" panose="00000500000000000000" pitchFamily="50" charset="0"/>
                </a:rPr>
                <a:t>INTEGRATE 2017 USA</a:t>
              </a:r>
            </a:p>
          </p:txBody>
        </p:sp>
        <p:grpSp>
          <p:nvGrpSpPr>
            <p:cNvPr id="17" name="Group 16">
              <a:extLst>
                <a:ext uri="{FF2B5EF4-FFF2-40B4-BE49-F238E27FC236}">
                  <a16:creationId xmlns:a16="http://schemas.microsoft.com/office/drawing/2014/main" id="{91E27BFB-AAF8-40A9-B522-35D2F6C3971F}"/>
                </a:ext>
              </a:extLst>
            </p:cNvPr>
            <p:cNvGrpSpPr/>
            <p:nvPr userDrawn="1"/>
          </p:nvGrpSpPr>
          <p:grpSpPr bwMode="grayWhite">
            <a:xfrm>
              <a:off x="96346" y="285493"/>
              <a:ext cx="1667412" cy="354815"/>
              <a:chOff x="5052596" y="2528424"/>
              <a:chExt cx="2358857" cy="751917"/>
            </a:xfrm>
          </p:grpSpPr>
          <p:sp>
            <p:nvSpPr>
              <p:cNvPr id="18" name="Rectangle 17">
                <a:extLst>
                  <a:ext uri="{FF2B5EF4-FFF2-40B4-BE49-F238E27FC236}">
                    <a16:creationId xmlns:a16="http://schemas.microsoft.com/office/drawing/2014/main" id="{082F14CA-577E-4560-8ECF-7D0ADBAF8046}"/>
                  </a:ext>
                </a:extLst>
              </p:cNvPr>
              <p:cNvSpPr/>
              <p:nvPr userDrawn="1"/>
            </p:nvSpPr>
            <p:spPr bwMode="grayWhite">
              <a:xfrm>
                <a:off x="5052598" y="2528430"/>
                <a:ext cx="1548752" cy="525767"/>
              </a:xfrm>
              <a:prstGeom prst="rect">
                <a:avLst/>
              </a:prstGeom>
              <a:solidFill>
                <a:srgbClr val="196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19" name="Flowchart: Card 25">
                <a:extLst>
                  <a:ext uri="{FF2B5EF4-FFF2-40B4-BE49-F238E27FC236}">
                    <a16:creationId xmlns:a16="http://schemas.microsoft.com/office/drawing/2014/main" id="{2DC9904A-50E7-43DA-9CBC-B00EAE6198FF}"/>
                  </a:ext>
                </a:extLst>
              </p:cNvPr>
              <p:cNvSpPr/>
              <p:nvPr userDrawn="1"/>
            </p:nvSpPr>
            <p:spPr bwMode="grayWhite">
              <a:xfrm rot="10800000" flipH="1">
                <a:off x="6165559" y="2528424"/>
                <a:ext cx="1168714" cy="525771"/>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4E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B3F90225-942B-4F1F-9ACA-A0D669A22644}"/>
                  </a:ext>
                </a:extLst>
              </p:cNvPr>
              <p:cNvSpPr txBox="1"/>
              <p:nvPr userDrawn="1"/>
            </p:nvSpPr>
            <p:spPr bwMode="grayWhite">
              <a:xfrm>
                <a:off x="5052596" y="2562884"/>
                <a:ext cx="1180819" cy="717457"/>
              </a:xfrm>
              <a:prstGeom prst="rect">
                <a:avLst/>
              </a:prstGeom>
              <a:noFill/>
            </p:spPr>
            <p:txBody>
              <a:bodyPr wrap="square" rtlCol="0">
                <a:spAutoFit/>
              </a:bodyPr>
              <a:lstStyle/>
              <a:p>
                <a:pPr algn="ctr"/>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Microsoft, Redmond</a:t>
                </a:r>
              </a:p>
            </p:txBody>
          </p:sp>
          <p:sp>
            <p:nvSpPr>
              <p:cNvPr id="21" name="TextBox 20">
                <a:extLst>
                  <a:ext uri="{FF2B5EF4-FFF2-40B4-BE49-F238E27FC236}">
                    <a16:creationId xmlns:a16="http://schemas.microsoft.com/office/drawing/2014/main" id="{726AE282-5AED-4FB1-9648-1C25A041C1A9}"/>
                  </a:ext>
                </a:extLst>
              </p:cNvPr>
              <p:cNvSpPr txBox="1"/>
              <p:nvPr userDrawn="1"/>
            </p:nvSpPr>
            <p:spPr bwMode="grayWhite">
              <a:xfrm>
                <a:off x="6267493" y="2562884"/>
                <a:ext cx="1143960" cy="456565"/>
              </a:xfrm>
              <a:prstGeom prst="rect">
                <a:avLst/>
              </a:prstGeom>
              <a:noFill/>
            </p:spPr>
            <p:txBody>
              <a:bodyPr wrap="square" rtlCol="0">
                <a:spAutoFit/>
              </a:bodyPr>
              <a:lstStyle/>
              <a:p>
                <a:pPr algn="l"/>
                <a:r>
                  <a:rPr lang="en-IN" sz="800" dirty="0">
                    <a:solidFill>
                      <a:schemeClr val="bg1"/>
                    </a:solidFill>
                    <a:latin typeface="Lato" panose="020F0502020204030203" pitchFamily="34" charset="0"/>
                    <a:ea typeface="Lato" panose="020F0502020204030203" pitchFamily="34" charset="0"/>
                    <a:cs typeface="Lato" panose="020F0502020204030203" pitchFamily="34" charset="0"/>
                  </a:rPr>
                  <a:t>October 25 — 27</a:t>
                </a:r>
              </a:p>
            </p:txBody>
          </p:sp>
        </p:grpSp>
      </p:grpSp>
    </p:spTree>
    <p:extLst>
      <p:ext uri="{BB962C8B-B14F-4D97-AF65-F5344CB8AC3E}">
        <p14:creationId xmlns:p14="http://schemas.microsoft.com/office/powerpoint/2010/main" val="8329926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99442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6122309B-B42D-4D74-9486-7350909B2382}"/>
              </a:ext>
            </a:extLst>
          </p:cNvPr>
          <p:cNvGrpSpPr/>
          <p:nvPr userDrawn="1"/>
        </p:nvGrpSpPr>
        <p:grpSpPr>
          <a:xfrm>
            <a:off x="584200" y="6510544"/>
            <a:ext cx="10942461" cy="395625"/>
            <a:chOff x="584200" y="6510544"/>
            <a:chExt cx="10942461" cy="395625"/>
          </a:xfrm>
        </p:grpSpPr>
        <p:sp>
          <p:nvSpPr>
            <p:cNvPr id="7" name="TextBox 6">
              <a:extLst>
                <a:ext uri="{FF2B5EF4-FFF2-40B4-BE49-F238E27FC236}">
                  <a16:creationId xmlns:a16="http://schemas.microsoft.com/office/drawing/2014/main" id="{7E78FAEE-568B-45F9-B661-B610DA27128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8" name="Rectangle 7">
              <a:extLst>
                <a:ext uri="{FF2B5EF4-FFF2-40B4-BE49-F238E27FC236}">
                  <a16:creationId xmlns:a16="http://schemas.microsoft.com/office/drawing/2014/main" id="{E7C10B7C-A6DF-472F-B2E7-F8559F93C2B0}"/>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9" name="Rectangle 8">
              <a:extLst>
                <a:ext uri="{FF2B5EF4-FFF2-40B4-BE49-F238E27FC236}">
                  <a16:creationId xmlns:a16="http://schemas.microsoft.com/office/drawing/2014/main" id="{166DA5DF-9BFB-4327-ACDD-AA572BA7606A}"/>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oup 7">
            <a:extLst>
              <a:ext uri="{FF2B5EF4-FFF2-40B4-BE49-F238E27FC236}">
                <a16:creationId xmlns:a16="http://schemas.microsoft.com/office/drawing/2014/main" id="{B072C9D3-619B-4A31-877A-A1E55B9D89CC}"/>
              </a:ext>
            </a:extLst>
          </p:cNvPr>
          <p:cNvGrpSpPr/>
          <p:nvPr userDrawn="1"/>
        </p:nvGrpSpPr>
        <p:grpSpPr>
          <a:xfrm>
            <a:off x="584200" y="6510544"/>
            <a:ext cx="10942461" cy="395625"/>
            <a:chOff x="584200" y="6510544"/>
            <a:chExt cx="10942461" cy="395625"/>
          </a:xfrm>
        </p:grpSpPr>
        <p:sp>
          <p:nvSpPr>
            <p:cNvPr id="9" name="TextBox 8">
              <a:extLst>
                <a:ext uri="{FF2B5EF4-FFF2-40B4-BE49-F238E27FC236}">
                  <a16:creationId xmlns:a16="http://schemas.microsoft.com/office/drawing/2014/main" id="{25EE2031-4A61-4071-8A6F-C14BB1B0E149}"/>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10" name="Rectangle 9">
              <a:extLst>
                <a:ext uri="{FF2B5EF4-FFF2-40B4-BE49-F238E27FC236}">
                  <a16:creationId xmlns:a16="http://schemas.microsoft.com/office/drawing/2014/main" id="{8352B0B3-5F6D-4CAA-B7FA-EEA670808C5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
          <p:nvSpPr>
            <p:cNvPr id="11" name="Rectangle 10">
              <a:extLst>
                <a:ext uri="{FF2B5EF4-FFF2-40B4-BE49-F238E27FC236}">
                  <a16:creationId xmlns:a16="http://schemas.microsoft.com/office/drawing/2014/main" id="{94699052-1192-4F0A-BF5A-A62D948636FE}"/>
                </a:ext>
              </a:extLst>
            </p:cNvPr>
            <p:cNvSpPr/>
            <p:nvPr userDrawn="1"/>
          </p:nvSpPr>
          <p:spPr>
            <a:xfrm>
              <a:off x="6033358" y="6542223"/>
              <a:ext cx="984565" cy="363946"/>
            </a:xfrm>
            <a:prstGeom prst="rect">
              <a:avLst/>
            </a:prstGeom>
          </p:spPr>
          <p:txBody>
            <a:bodyPr wrap="none">
              <a:spAutoFit/>
            </a:bodyPr>
            <a:lstStyle/>
            <a:p>
              <a:r>
                <a:rPr lang="en-IN" b="1" dirty="0">
                  <a:latin typeface="Rockwell Condensed" panose="02060603050405020104" pitchFamily="18" charset="0"/>
                </a:rPr>
                <a:t>#</a:t>
              </a:r>
              <a:r>
                <a:rPr lang="en-IN" b="1" baseline="0" dirty="0">
                  <a:solidFill>
                    <a:srgbClr val="F14001"/>
                  </a:solidFill>
                  <a:latin typeface="Rockwell Condensed" panose="02060603050405020104" pitchFamily="18" charset="0"/>
                </a:rPr>
                <a:t>LK</a:t>
              </a:r>
              <a:r>
                <a:rPr lang="en-IN" b="1" dirty="0">
                  <a:latin typeface="Rockwell Condensed" panose="02060603050405020104" pitchFamily="18" charset="0"/>
                </a:rPr>
                <a:t>MUG</a:t>
              </a:r>
            </a:p>
          </p:txBody>
        </p:sp>
      </p:gr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FB2E8AA6-E185-4830-BED3-AE8D6EF2926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7" name="Rectangle 6">
            <a:extLst>
              <a:ext uri="{FF2B5EF4-FFF2-40B4-BE49-F238E27FC236}">
                <a16:creationId xmlns:a16="http://schemas.microsoft.com/office/drawing/2014/main" id="{08228E42-8076-4477-863F-D4367E30164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79D89A0E-7175-46DF-96FE-50F24A988AB3}"/>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75F374F1-FE3B-4F0D-B54E-1B828BB7C49F}"/>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with gri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F838D9BD-FA78-4030-B234-D4D47088F034}"/>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5" name="Rectangle 4">
            <a:extLst>
              <a:ext uri="{FF2B5EF4-FFF2-40B4-BE49-F238E27FC236}">
                <a16:creationId xmlns:a16="http://schemas.microsoft.com/office/drawing/2014/main" id="{2B989CF9-CE47-49A7-AF45-AA06C343CF66}"/>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D777916C-2053-459F-80CA-6D294C47AF2E}"/>
              </a:ext>
            </a:extLst>
          </p:cNvPr>
          <p:cNvSpPr txBox="1"/>
          <p:nvPr userDrawn="1"/>
        </p:nvSpPr>
        <p:spPr>
          <a:xfrm>
            <a:off x="584200" y="6536837"/>
            <a:ext cx="3197587" cy="369332"/>
          </a:xfrm>
          <a:prstGeom prst="rect">
            <a:avLst/>
          </a:prstGeom>
          <a:noFill/>
        </p:spPr>
        <p:txBody>
          <a:bodyPr wrap="square" rtlCol="0">
            <a:spAutoFit/>
          </a:bodyPr>
          <a:lstStyle/>
          <a:p>
            <a:r>
              <a:rPr lang="en-IN" b="1" dirty="0">
                <a:latin typeface="Rockwell Condensed" panose="02060603050405020104" pitchFamily="18" charset="0"/>
              </a:rPr>
              <a:t>www.bootcamp</a:t>
            </a:r>
            <a:r>
              <a:rPr lang="en-IN" b="1" dirty="0">
                <a:solidFill>
                  <a:srgbClr val="FF320E"/>
                </a:solidFill>
                <a:latin typeface="Rockwell Condensed" panose="02060603050405020104" pitchFamily="18" charset="0"/>
              </a:rPr>
              <a:t>lk</a:t>
            </a:r>
            <a:r>
              <a:rPr lang="en-IN" b="1" dirty="0">
                <a:latin typeface="Rockwell Condensed" panose="02060603050405020104" pitchFamily="18" charset="0"/>
              </a:rPr>
              <a:t>.com</a:t>
            </a:r>
          </a:p>
        </p:txBody>
      </p:sp>
      <p:sp>
        <p:nvSpPr>
          <p:cNvPr id="4" name="Rectangle 3">
            <a:extLst>
              <a:ext uri="{FF2B5EF4-FFF2-40B4-BE49-F238E27FC236}">
                <a16:creationId xmlns:a16="http://schemas.microsoft.com/office/drawing/2014/main" id="{152C1052-73DD-4951-86DF-E9312EA14284}"/>
              </a:ext>
            </a:extLst>
          </p:cNvPr>
          <p:cNvSpPr/>
          <p:nvPr userDrawn="1"/>
        </p:nvSpPr>
        <p:spPr>
          <a:xfrm>
            <a:off x="9476100" y="6510544"/>
            <a:ext cx="2050561" cy="369332"/>
          </a:xfrm>
          <a:prstGeom prst="rect">
            <a:avLst/>
          </a:prstGeom>
        </p:spPr>
        <p:txBody>
          <a:bodyPr wrap="none">
            <a:spAutoFit/>
          </a:bodyPr>
          <a:lstStyle/>
          <a:p>
            <a:r>
              <a:rPr lang="en-IN" b="1" dirty="0">
                <a:latin typeface="Rockwell Condensed" panose="02060603050405020104" pitchFamily="18" charset="0"/>
              </a:rPr>
              <a:t>#Global</a:t>
            </a:r>
            <a:r>
              <a:rPr lang="en-IN" b="1" dirty="0">
                <a:solidFill>
                  <a:srgbClr val="FF320E"/>
                </a:solidFill>
                <a:latin typeface="Rockwell Condensed" panose="02060603050405020104" pitchFamily="18" charset="0"/>
              </a:rPr>
              <a:t>AI</a:t>
            </a:r>
            <a:r>
              <a:rPr lang="en-IN" b="1" dirty="0">
                <a:latin typeface="Rockwell Condensed" panose="02060603050405020104" pitchFamily="18" charset="0"/>
              </a:rPr>
              <a:t>Bootcamp</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092775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ka.ms/bf-conversational-ai" TargetMode="Externa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2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4.emf"/><Relationship Id="rId5" Type="http://schemas.openxmlformats.org/officeDocument/2006/relationships/image" Target="../media/image33.jpe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712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D5AE-E301-4B5F-9B6D-7E00265A84FF}"/>
              </a:ext>
            </a:extLst>
          </p:cNvPr>
          <p:cNvSpPr>
            <a:spLocks noGrp="1"/>
          </p:cNvSpPr>
          <p:nvPr>
            <p:ph type="title"/>
          </p:nvPr>
        </p:nvSpPr>
        <p:spPr/>
        <p:txBody>
          <a:bodyPr/>
          <a:lstStyle/>
          <a:p>
            <a:r>
              <a:rPr lang="en-IN" dirty="0"/>
              <a:t>Connectors and Benefits</a:t>
            </a:r>
          </a:p>
        </p:txBody>
      </p:sp>
      <p:sp>
        <p:nvSpPr>
          <p:cNvPr id="3" name="Text Placeholder 2">
            <a:extLst>
              <a:ext uri="{FF2B5EF4-FFF2-40B4-BE49-F238E27FC236}">
                <a16:creationId xmlns:a16="http://schemas.microsoft.com/office/drawing/2014/main" id="{25C4E127-37C8-4059-BC5C-5B9F845EE032}"/>
              </a:ext>
            </a:extLst>
          </p:cNvPr>
          <p:cNvSpPr>
            <a:spLocks noGrp="1"/>
          </p:cNvSpPr>
          <p:nvPr>
            <p:ph type="body" sz="quarter" idx="10"/>
          </p:nvPr>
        </p:nvSpPr>
        <p:spPr>
          <a:xfrm>
            <a:off x="586390" y="1434370"/>
            <a:ext cx="11018520" cy="2573012"/>
          </a:xfrm>
        </p:spPr>
        <p:txBody>
          <a:bodyPr/>
          <a:lstStyle/>
          <a:p>
            <a:pPr marL="457200" indent="-457200">
              <a:buFont typeface="Arial" panose="020B0604020202020204" pitchFamily="34" charset="0"/>
              <a:buChar char="•"/>
            </a:pPr>
            <a:r>
              <a:rPr lang="en-GB" dirty="0"/>
              <a:t>Connector to Platform Channels </a:t>
            </a:r>
          </a:p>
          <a:p>
            <a:pPr lvl="1"/>
            <a:r>
              <a:rPr lang="en-GB" dirty="0"/>
              <a:t>    One Bot : Many Channels and endpoints </a:t>
            </a:r>
          </a:p>
          <a:p>
            <a:pPr marL="457200" indent="-457200">
              <a:buFont typeface="Arial" panose="020B0604020202020204" pitchFamily="34" charset="0"/>
              <a:buChar char="•"/>
            </a:pPr>
            <a:r>
              <a:rPr lang="en-GB" dirty="0"/>
              <a:t>Why restrict yourself to one platform? </a:t>
            </a:r>
          </a:p>
          <a:p>
            <a:pPr lvl="1"/>
            <a:r>
              <a:rPr lang="en-GB" dirty="0"/>
              <a:t>    Hit them all </a:t>
            </a:r>
          </a:p>
          <a:p>
            <a:pPr marL="457200" indent="-457200">
              <a:buFont typeface="Arial" panose="020B0604020202020204" pitchFamily="34" charset="0"/>
              <a:buChar char="•"/>
            </a:pPr>
            <a:r>
              <a:rPr lang="en-GB" dirty="0"/>
              <a:t>Half the battle is getting users to download your app. </a:t>
            </a:r>
          </a:p>
          <a:p>
            <a:pPr lvl="1"/>
            <a:r>
              <a:rPr lang="en-GB" dirty="0"/>
              <a:t>    They already have these installed</a:t>
            </a:r>
            <a:endParaRPr lang="en-IN" dirty="0"/>
          </a:p>
        </p:txBody>
      </p:sp>
      <p:pic>
        <p:nvPicPr>
          <p:cNvPr id="4" name="Picture 3">
            <a:extLst>
              <a:ext uri="{FF2B5EF4-FFF2-40B4-BE49-F238E27FC236}">
                <a16:creationId xmlns:a16="http://schemas.microsoft.com/office/drawing/2014/main" id="{3E3E23C3-21BB-400E-93E1-774AF41915BD}"/>
              </a:ext>
            </a:extLst>
          </p:cNvPr>
          <p:cNvPicPr>
            <a:picLocks noChangeAspect="1"/>
          </p:cNvPicPr>
          <p:nvPr/>
        </p:nvPicPr>
        <p:blipFill>
          <a:blip r:embed="rId2"/>
          <a:stretch>
            <a:fillRect/>
          </a:stretch>
        </p:blipFill>
        <p:spPr>
          <a:xfrm>
            <a:off x="3577679" y="5181426"/>
            <a:ext cx="5913394" cy="1116268"/>
          </a:xfrm>
          <a:prstGeom prst="rect">
            <a:avLst/>
          </a:prstGeom>
        </p:spPr>
      </p:pic>
      <p:pic>
        <p:nvPicPr>
          <p:cNvPr id="5" name="Picture 4">
            <a:extLst>
              <a:ext uri="{FF2B5EF4-FFF2-40B4-BE49-F238E27FC236}">
                <a16:creationId xmlns:a16="http://schemas.microsoft.com/office/drawing/2014/main" id="{985BBE70-51E8-4F93-8AA1-5FAC9D78D30E}"/>
              </a:ext>
            </a:extLst>
          </p:cNvPr>
          <p:cNvPicPr>
            <a:picLocks noChangeAspect="1"/>
          </p:cNvPicPr>
          <p:nvPr/>
        </p:nvPicPr>
        <p:blipFill>
          <a:blip r:embed="rId3"/>
          <a:stretch>
            <a:fillRect/>
          </a:stretch>
        </p:blipFill>
        <p:spPr>
          <a:xfrm>
            <a:off x="9491073" y="2068594"/>
            <a:ext cx="2466975" cy="4229100"/>
          </a:xfrm>
          <a:prstGeom prst="rect">
            <a:avLst/>
          </a:prstGeom>
        </p:spPr>
      </p:pic>
    </p:spTree>
    <p:extLst>
      <p:ext uri="{BB962C8B-B14F-4D97-AF65-F5344CB8AC3E}">
        <p14:creationId xmlns:p14="http://schemas.microsoft.com/office/powerpoint/2010/main" val="22598196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DF6D-C5B9-4759-AE5F-488587764722}"/>
              </a:ext>
            </a:extLst>
          </p:cNvPr>
          <p:cNvSpPr>
            <a:spLocks noGrp="1"/>
          </p:cNvSpPr>
          <p:nvPr>
            <p:ph type="title"/>
          </p:nvPr>
        </p:nvSpPr>
        <p:spPr/>
        <p:txBody>
          <a:bodyPr/>
          <a:lstStyle/>
          <a:p>
            <a:r>
              <a:rPr lang="en-IN" dirty="0"/>
              <a:t>Bot Framework</a:t>
            </a:r>
          </a:p>
        </p:txBody>
      </p:sp>
      <p:sp>
        <p:nvSpPr>
          <p:cNvPr id="3" name="Text Placeholder 2">
            <a:extLst>
              <a:ext uri="{FF2B5EF4-FFF2-40B4-BE49-F238E27FC236}">
                <a16:creationId xmlns:a16="http://schemas.microsoft.com/office/drawing/2014/main" id="{6C47B8F9-A6C4-49E7-8B70-FB8FC695FFFB}"/>
              </a:ext>
            </a:extLst>
          </p:cNvPr>
          <p:cNvSpPr>
            <a:spLocks noGrp="1"/>
          </p:cNvSpPr>
          <p:nvPr>
            <p:ph type="body" sz="quarter" idx="10"/>
          </p:nvPr>
        </p:nvSpPr>
        <p:spPr>
          <a:xfrm>
            <a:off x="586390" y="1434370"/>
            <a:ext cx="11018520" cy="2930033"/>
          </a:xfrm>
        </p:spPr>
        <p:txBody>
          <a:bodyPr/>
          <a:lstStyle/>
          <a:p>
            <a:pPr marL="457200" indent="-457200">
              <a:buFont typeface="Arial" panose="020B0604020202020204" pitchFamily="34" charset="0"/>
              <a:buChar char="•"/>
            </a:pPr>
            <a:r>
              <a:rPr lang="en-IN" dirty="0"/>
              <a:t>Supports NodeJS and C# .NET </a:t>
            </a:r>
          </a:p>
          <a:p>
            <a:pPr marL="457200" indent="-457200">
              <a:buFont typeface="Arial" panose="020B0604020202020204" pitchFamily="34" charset="0"/>
              <a:buChar char="•"/>
            </a:pPr>
            <a:r>
              <a:rPr lang="en-IN" dirty="0"/>
              <a:t>Lead users through conversation – Prompts, Choices, Media, Rich Cards (Displays) </a:t>
            </a:r>
          </a:p>
          <a:p>
            <a:pPr marL="457200" indent="-457200">
              <a:buFont typeface="Arial" panose="020B0604020202020204" pitchFamily="34" charset="0"/>
              <a:buChar char="•"/>
            </a:pPr>
            <a:r>
              <a:rPr lang="en-IN" dirty="0"/>
              <a:t>Bot Emulator provided for local development/testing </a:t>
            </a:r>
          </a:p>
          <a:p>
            <a:pPr marL="457200" indent="-457200">
              <a:buFont typeface="Arial" panose="020B0604020202020204" pitchFamily="34" charset="0"/>
              <a:buChar char="•"/>
            </a:pPr>
            <a:r>
              <a:rPr lang="en-IN" dirty="0"/>
              <a:t>Easy to incorporate Natural Language Processing (Cognitive Services)</a:t>
            </a:r>
          </a:p>
          <a:p>
            <a:pPr marL="457200" indent="-457200">
              <a:buFont typeface="Arial" panose="020B0604020202020204" pitchFamily="34" charset="0"/>
              <a:buChar char="•"/>
            </a:pPr>
            <a:r>
              <a:rPr lang="en-IN" dirty="0"/>
              <a:t>Easily deploy to Azure Cloud Services</a:t>
            </a:r>
          </a:p>
        </p:txBody>
      </p:sp>
    </p:spTree>
    <p:extLst>
      <p:ext uri="{BB962C8B-B14F-4D97-AF65-F5344CB8AC3E}">
        <p14:creationId xmlns:p14="http://schemas.microsoft.com/office/powerpoint/2010/main" val="42295884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1" y="289957"/>
            <a:ext cx="11787698" cy="724143"/>
          </a:xfrm>
        </p:spPr>
        <p:txBody>
          <a:bodyPr vert="horz" wrap="square" lIns="0" tIns="0" rIns="0" bIns="0" rtlCol="0" anchor="t">
            <a:spAutoFit/>
          </a:bodyPr>
          <a:lstStyle/>
          <a:p>
            <a:pPr algn="ctr"/>
            <a:r>
              <a:rPr lang="en-US" sz="4705" b="0" dirty="0">
                <a:solidFill>
                  <a:schemeClr val="tx1"/>
                </a:solidFill>
                <a:latin typeface="+mn-lt"/>
              </a:rPr>
              <a:t>Bot Framework - Engage with your users</a:t>
            </a:r>
          </a:p>
        </p:txBody>
      </p:sp>
      <p:sp>
        <p:nvSpPr>
          <p:cNvPr id="5" name="Content Placeholder 4"/>
          <p:cNvSpPr>
            <a:spLocks noGrp="1"/>
          </p:cNvSpPr>
          <p:nvPr>
            <p:ph sz="quarter" idx="4294967295"/>
          </p:nvPr>
        </p:nvSpPr>
        <p:spPr>
          <a:xfrm>
            <a:off x="431095" y="1256662"/>
            <a:ext cx="11760906" cy="362087"/>
          </a:xfrm>
        </p:spPr>
        <p:txBody>
          <a:bodyPr/>
          <a:lstStyle/>
          <a:p>
            <a:pPr marL="0" indent="0">
              <a:buNone/>
            </a:pPr>
            <a:r>
              <a:rPr lang="en-US" sz="2353" dirty="0">
                <a:solidFill>
                  <a:schemeClr val="tx1"/>
                </a:solidFill>
              </a:rPr>
              <a:t>A </a:t>
            </a:r>
            <a:r>
              <a:rPr lang="en-US" sz="2353" dirty="0">
                <a:solidFill>
                  <a:schemeClr val="tx1"/>
                </a:solidFill>
                <a:ea typeface="Segoe UI" pitchFamily="34" charset="0"/>
                <a:cs typeface="Segoe UI" pitchFamily="34" charset="0"/>
              </a:rPr>
              <a:t>natural language interface across all conversation channels  </a:t>
            </a:r>
          </a:p>
        </p:txBody>
      </p:sp>
      <p:sp>
        <p:nvSpPr>
          <p:cNvPr id="9" name="Rectangle 8"/>
          <p:cNvSpPr/>
          <p:nvPr/>
        </p:nvSpPr>
        <p:spPr bwMode="auto">
          <a:xfrm>
            <a:off x="1797158" y="3064153"/>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Provide information</a:t>
            </a:r>
          </a:p>
        </p:txBody>
      </p:sp>
      <p:sp>
        <p:nvSpPr>
          <p:cNvPr id="10" name="Rectangle 9"/>
          <p:cNvSpPr/>
          <p:nvPr/>
        </p:nvSpPr>
        <p:spPr bwMode="auto">
          <a:xfrm>
            <a:off x="1797158" y="3879980"/>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Perform tasks</a:t>
            </a:r>
          </a:p>
        </p:txBody>
      </p:sp>
      <p:sp>
        <p:nvSpPr>
          <p:cNvPr id="11" name="Rectangle 10"/>
          <p:cNvSpPr/>
          <p:nvPr/>
        </p:nvSpPr>
        <p:spPr bwMode="auto">
          <a:xfrm>
            <a:off x="1797158" y="4695807"/>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Make recommendations</a:t>
            </a:r>
          </a:p>
        </p:txBody>
      </p:sp>
      <p:sp>
        <p:nvSpPr>
          <p:cNvPr id="12" name="Rectangle 11"/>
          <p:cNvSpPr/>
          <p:nvPr/>
        </p:nvSpPr>
        <p:spPr bwMode="auto">
          <a:xfrm>
            <a:off x="1797158" y="5511634"/>
            <a:ext cx="2954397" cy="217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054" fontAlgn="base">
              <a:lnSpc>
                <a:spcPct val="90000"/>
              </a:lnSpc>
              <a:spcBef>
                <a:spcPts val="295"/>
              </a:spcBef>
              <a:spcAft>
                <a:spcPct val="0"/>
              </a:spcAft>
              <a:defRPr/>
            </a:pPr>
            <a:r>
              <a:rPr lang="en-US" sz="1567" b="1" kern="0">
                <a:solidFill>
                  <a:srgbClr val="1A1A1A"/>
                </a:solidFill>
                <a:latin typeface="Segoe UI"/>
                <a:ea typeface="Segoe UI" pitchFamily="34" charset="0"/>
                <a:cs typeface="Segoe UI Semibold" panose="020B0702040204020203" pitchFamily="34" charset="0"/>
              </a:rPr>
              <a:t>Capture information </a:t>
            </a:r>
          </a:p>
        </p:txBody>
      </p:sp>
      <p:grpSp>
        <p:nvGrpSpPr>
          <p:cNvPr id="30" name="Group 29"/>
          <p:cNvGrpSpPr/>
          <p:nvPr/>
        </p:nvGrpSpPr>
        <p:grpSpPr>
          <a:xfrm>
            <a:off x="772477" y="2919326"/>
            <a:ext cx="466964" cy="479936"/>
            <a:chOff x="3238466" y="2692673"/>
            <a:chExt cx="3472213" cy="3568675"/>
          </a:xfrm>
          <a:solidFill>
            <a:schemeClr val="accent3"/>
          </a:solidFill>
        </p:grpSpPr>
        <p:sp>
          <p:nvSpPr>
            <p:cNvPr id="31" name="Freeform 391"/>
            <p:cNvSpPr>
              <a:spLocks noEditPoints="1"/>
            </p:cNvSpPr>
            <p:nvPr/>
          </p:nvSpPr>
          <p:spPr bwMode="auto">
            <a:xfrm>
              <a:off x="3238466" y="2692673"/>
              <a:ext cx="3472213" cy="3568675"/>
            </a:xfrm>
            <a:custGeom>
              <a:avLst/>
              <a:gdLst>
                <a:gd name="T0" fmla="*/ 84 w 131"/>
                <a:gd name="T1" fmla="*/ 0 h 134"/>
                <a:gd name="T2" fmla="*/ 131 w 131"/>
                <a:gd name="T3" fmla="*/ 48 h 134"/>
                <a:gd name="T4" fmla="*/ 84 w 131"/>
                <a:gd name="T5" fmla="*/ 96 h 134"/>
                <a:gd name="T6" fmla="*/ 57 w 131"/>
                <a:gd name="T7" fmla="*/ 87 h 134"/>
                <a:gd name="T8" fmla="*/ 53 w 131"/>
                <a:gd name="T9" fmla="*/ 90 h 134"/>
                <a:gd name="T10" fmla="*/ 55 w 131"/>
                <a:gd name="T11" fmla="*/ 97 h 134"/>
                <a:gd name="T12" fmla="*/ 21 w 131"/>
                <a:gd name="T13" fmla="*/ 130 h 134"/>
                <a:gd name="T14" fmla="*/ 3 w 131"/>
                <a:gd name="T15" fmla="*/ 112 h 134"/>
                <a:gd name="T16" fmla="*/ 37 w 131"/>
                <a:gd name="T17" fmla="*/ 78 h 134"/>
                <a:gd name="T18" fmla="*/ 43 w 131"/>
                <a:gd name="T19" fmla="*/ 79 h 134"/>
                <a:gd name="T20" fmla="*/ 45 w 131"/>
                <a:gd name="T21" fmla="*/ 76 h 134"/>
                <a:gd name="T22" fmla="*/ 36 w 131"/>
                <a:gd name="T23" fmla="*/ 48 h 134"/>
                <a:gd name="T24" fmla="*/ 84 w 131"/>
                <a:gd name="T25" fmla="*/ 0 h 134"/>
                <a:gd name="T26" fmla="*/ 84 w 131"/>
                <a:gd name="T27" fmla="*/ 8 h 134"/>
                <a:gd name="T28" fmla="*/ 44 w 131"/>
                <a:gd name="T29" fmla="*/ 48 h 134"/>
                <a:gd name="T30" fmla="*/ 84 w 131"/>
                <a:gd name="T31" fmla="*/ 87 h 134"/>
                <a:gd name="T32" fmla="*/ 123 w 131"/>
                <a:gd name="T33" fmla="*/ 48 h 134"/>
                <a:gd name="T34" fmla="*/ 84 w 131"/>
                <a:gd name="T35"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4">
                  <a:moveTo>
                    <a:pt x="84" y="0"/>
                  </a:moveTo>
                  <a:cubicBezTo>
                    <a:pt x="110" y="0"/>
                    <a:pt x="131" y="21"/>
                    <a:pt x="131" y="48"/>
                  </a:cubicBezTo>
                  <a:cubicBezTo>
                    <a:pt x="131" y="74"/>
                    <a:pt x="110" y="96"/>
                    <a:pt x="84" y="96"/>
                  </a:cubicBezTo>
                  <a:cubicBezTo>
                    <a:pt x="74" y="96"/>
                    <a:pt x="64" y="92"/>
                    <a:pt x="57" y="87"/>
                  </a:cubicBezTo>
                  <a:cubicBezTo>
                    <a:pt x="53" y="90"/>
                    <a:pt x="53" y="90"/>
                    <a:pt x="53" y="90"/>
                  </a:cubicBezTo>
                  <a:cubicBezTo>
                    <a:pt x="55" y="97"/>
                    <a:pt x="55" y="97"/>
                    <a:pt x="55" y="97"/>
                  </a:cubicBezTo>
                  <a:cubicBezTo>
                    <a:pt x="21" y="130"/>
                    <a:pt x="21" y="130"/>
                    <a:pt x="21" y="130"/>
                  </a:cubicBezTo>
                  <a:cubicBezTo>
                    <a:pt x="0" y="134"/>
                    <a:pt x="2" y="118"/>
                    <a:pt x="3" y="112"/>
                  </a:cubicBezTo>
                  <a:cubicBezTo>
                    <a:pt x="37" y="78"/>
                    <a:pt x="37" y="78"/>
                    <a:pt x="37" y="78"/>
                  </a:cubicBezTo>
                  <a:cubicBezTo>
                    <a:pt x="43" y="79"/>
                    <a:pt x="43" y="79"/>
                    <a:pt x="43" y="79"/>
                  </a:cubicBezTo>
                  <a:cubicBezTo>
                    <a:pt x="45" y="76"/>
                    <a:pt x="45" y="76"/>
                    <a:pt x="45" y="76"/>
                  </a:cubicBezTo>
                  <a:cubicBezTo>
                    <a:pt x="39" y="69"/>
                    <a:pt x="36" y="59"/>
                    <a:pt x="36" y="48"/>
                  </a:cubicBezTo>
                  <a:cubicBezTo>
                    <a:pt x="36" y="21"/>
                    <a:pt x="57" y="0"/>
                    <a:pt x="84" y="0"/>
                  </a:cubicBezTo>
                  <a:moveTo>
                    <a:pt x="84" y="8"/>
                  </a:moveTo>
                  <a:cubicBezTo>
                    <a:pt x="62" y="8"/>
                    <a:pt x="44" y="26"/>
                    <a:pt x="44" y="48"/>
                  </a:cubicBezTo>
                  <a:cubicBezTo>
                    <a:pt x="44" y="70"/>
                    <a:pt x="62" y="87"/>
                    <a:pt x="84" y="87"/>
                  </a:cubicBezTo>
                  <a:cubicBezTo>
                    <a:pt x="105" y="87"/>
                    <a:pt x="123" y="70"/>
                    <a:pt x="123" y="48"/>
                  </a:cubicBezTo>
                  <a:cubicBezTo>
                    <a:pt x="123" y="26"/>
                    <a:pt x="105" y="8"/>
                    <a:pt x="84" y="8"/>
                  </a:cubicBezTo>
                </a:path>
              </a:pathLst>
            </a:custGeom>
            <a:grpFill/>
            <a:ln>
              <a:solidFill>
                <a:schemeClr val="accent3"/>
              </a:solidFill>
            </a:ln>
          </p:spPr>
          <p:txBody>
            <a:bodyPr vert="horz" wrap="square" lIns="91389" tIns="45695" rIns="91389" bIns="45695" numCol="1" anchor="t" anchorCtr="0" compatLnSpc="1">
              <a:prstTxWarp prst="textNoShape">
                <a:avLst/>
              </a:prstTxWarp>
            </a:bodyPr>
            <a:lstStyle/>
            <a:p>
              <a:pPr defTabSz="913891">
                <a:defRPr/>
              </a:pPr>
              <a:endParaRPr lang="en-US" sz="900" kern="0">
                <a:solidFill>
                  <a:srgbClr val="1A1A1A"/>
                </a:solidFill>
                <a:latin typeface="Segoe UI"/>
              </a:endParaRPr>
            </a:p>
          </p:txBody>
        </p:sp>
        <p:grpSp>
          <p:nvGrpSpPr>
            <p:cNvPr id="32" name="Group 31"/>
            <p:cNvGrpSpPr/>
            <p:nvPr/>
          </p:nvGrpSpPr>
          <p:grpSpPr>
            <a:xfrm>
              <a:off x="4996493" y="3249758"/>
              <a:ext cx="777773" cy="1472526"/>
              <a:chOff x="4162020" y="-372394"/>
              <a:chExt cx="3570818" cy="6760483"/>
            </a:xfrm>
            <a:grpFill/>
          </p:grpSpPr>
          <p:sp>
            <p:nvSpPr>
              <p:cNvPr id="33" name="Freeform: Shape 32"/>
              <p:cNvSpPr/>
              <p:nvPr/>
            </p:nvSpPr>
            <p:spPr bwMode="auto">
              <a:xfrm>
                <a:off x="4162020" y="1496716"/>
                <a:ext cx="3188455" cy="4891373"/>
              </a:xfrm>
              <a:custGeom>
                <a:avLst/>
                <a:gdLst>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44450 w 3124200"/>
                  <a:gd name="connsiteY13" fmla="*/ 1371600 h 4908550"/>
                  <a:gd name="connsiteX14" fmla="*/ 0 w 3124200"/>
                  <a:gd name="connsiteY14" fmla="*/ 1333500 h 4908550"/>
                  <a:gd name="connsiteX0" fmla="*/ 0 w 3124200"/>
                  <a:gd name="connsiteY0" fmla="*/ 1333500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33500 h 4908550"/>
                  <a:gd name="connsiteX0" fmla="*/ 0 w 3124200"/>
                  <a:gd name="connsiteY0" fmla="*/ 1343025 h 4908550"/>
                  <a:gd name="connsiteX1" fmla="*/ 1371600 w 3124200"/>
                  <a:gd name="connsiteY1" fmla="*/ 177800 h 4908550"/>
                  <a:gd name="connsiteX2" fmla="*/ 2292350 w 3124200"/>
                  <a:gd name="connsiteY2" fmla="*/ 0 h 4908550"/>
                  <a:gd name="connsiteX3" fmla="*/ 2933700 w 3124200"/>
                  <a:gd name="connsiteY3" fmla="*/ 895350 h 4908550"/>
                  <a:gd name="connsiteX4" fmla="*/ 1854200 w 3124200"/>
                  <a:gd name="connsiteY4" fmla="*/ 3727450 h 4908550"/>
                  <a:gd name="connsiteX5" fmla="*/ 2095500 w 3124200"/>
                  <a:gd name="connsiteY5" fmla="*/ 4000500 h 4908550"/>
                  <a:gd name="connsiteX6" fmla="*/ 2959100 w 3124200"/>
                  <a:gd name="connsiteY6" fmla="*/ 3181350 h 4908550"/>
                  <a:gd name="connsiteX7" fmla="*/ 3124200 w 3124200"/>
                  <a:gd name="connsiteY7" fmla="*/ 3467100 h 4908550"/>
                  <a:gd name="connsiteX8" fmla="*/ 711200 w 3124200"/>
                  <a:gd name="connsiteY8" fmla="*/ 4908550 h 4908550"/>
                  <a:gd name="connsiteX9" fmla="*/ 209550 w 3124200"/>
                  <a:gd name="connsiteY9" fmla="*/ 3822700 h 4908550"/>
                  <a:gd name="connsiteX10" fmla="*/ 1352550 w 3124200"/>
                  <a:gd name="connsiteY10" fmla="*/ 977900 h 4908550"/>
                  <a:gd name="connsiteX11" fmla="*/ 939800 w 3124200"/>
                  <a:gd name="connsiteY11" fmla="*/ 787400 h 4908550"/>
                  <a:gd name="connsiteX12" fmla="*/ 215900 w 3124200"/>
                  <a:gd name="connsiteY12" fmla="*/ 1524000 h 4908550"/>
                  <a:gd name="connsiteX13" fmla="*/ 0 w 3124200"/>
                  <a:gd name="connsiteY13" fmla="*/ 1343025 h 4908550"/>
                  <a:gd name="connsiteX0" fmla="*/ 7787 w 3131987"/>
                  <a:gd name="connsiteY0" fmla="*/ 1343025 h 4908550"/>
                  <a:gd name="connsiteX1" fmla="*/ 1379387 w 3131987"/>
                  <a:gd name="connsiteY1" fmla="*/ 177800 h 4908550"/>
                  <a:gd name="connsiteX2" fmla="*/ 2300137 w 3131987"/>
                  <a:gd name="connsiteY2" fmla="*/ 0 h 4908550"/>
                  <a:gd name="connsiteX3" fmla="*/ 2941487 w 3131987"/>
                  <a:gd name="connsiteY3" fmla="*/ 895350 h 4908550"/>
                  <a:gd name="connsiteX4" fmla="*/ 1861987 w 3131987"/>
                  <a:gd name="connsiteY4" fmla="*/ 3727450 h 4908550"/>
                  <a:gd name="connsiteX5" fmla="*/ 2103287 w 3131987"/>
                  <a:gd name="connsiteY5" fmla="*/ 4000500 h 4908550"/>
                  <a:gd name="connsiteX6" fmla="*/ 2966887 w 3131987"/>
                  <a:gd name="connsiteY6" fmla="*/ 3181350 h 4908550"/>
                  <a:gd name="connsiteX7" fmla="*/ 3131987 w 3131987"/>
                  <a:gd name="connsiteY7" fmla="*/ 3467100 h 4908550"/>
                  <a:gd name="connsiteX8" fmla="*/ 718987 w 3131987"/>
                  <a:gd name="connsiteY8" fmla="*/ 4908550 h 4908550"/>
                  <a:gd name="connsiteX9" fmla="*/ 217337 w 3131987"/>
                  <a:gd name="connsiteY9" fmla="*/ 3822700 h 4908550"/>
                  <a:gd name="connsiteX10" fmla="*/ 1360337 w 3131987"/>
                  <a:gd name="connsiteY10" fmla="*/ 977900 h 4908550"/>
                  <a:gd name="connsiteX11" fmla="*/ 947587 w 3131987"/>
                  <a:gd name="connsiteY11" fmla="*/ 787400 h 4908550"/>
                  <a:gd name="connsiteX12" fmla="*/ 223687 w 3131987"/>
                  <a:gd name="connsiteY12" fmla="*/ 1524000 h 4908550"/>
                  <a:gd name="connsiteX13" fmla="*/ 7787 w 313198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3025 h 4908550"/>
                  <a:gd name="connsiteX1" fmla="*/ 1381267 w 3133867"/>
                  <a:gd name="connsiteY1" fmla="*/ 177800 h 4908550"/>
                  <a:gd name="connsiteX2" fmla="*/ 2302017 w 3133867"/>
                  <a:gd name="connsiteY2" fmla="*/ 0 h 4908550"/>
                  <a:gd name="connsiteX3" fmla="*/ 2943367 w 3133867"/>
                  <a:gd name="connsiteY3" fmla="*/ 895350 h 4908550"/>
                  <a:gd name="connsiteX4" fmla="*/ 1863867 w 3133867"/>
                  <a:gd name="connsiteY4" fmla="*/ 3727450 h 4908550"/>
                  <a:gd name="connsiteX5" fmla="*/ 2105167 w 3133867"/>
                  <a:gd name="connsiteY5" fmla="*/ 4000500 h 4908550"/>
                  <a:gd name="connsiteX6" fmla="*/ 2968767 w 3133867"/>
                  <a:gd name="connsiteY6" fmla="*/ 3181350 h 4908550"/>
                  <a:gd name="connsiteX7" fmla="*/ 3133867 w 3133867"/>
                  <a:gd name="connsiteY7" fmla="*/ 3467100 h 4908550"/>
                  <a:gd name="connsiteX8" fmla="*/ 720867 w 3133867"/>
                  <a:gd name="connsiteY8" fmla="*/ 4908550 h 4908550"/>
                  <a:gd name="connsiteX9" fmla="*/ 219217 w 3133867"/>
                  <a:gd name="connsiteY9" fmla="*/ 3822700 h 4908550"/>
                  <a:gd name="connsiteX10" fmla="*/ 1362217 w 3133867"/>
                  <a:gd name="connsiteY10" fmla="*/ 977900 h 4908550"/>
                  <a:gd name="connsiteX11" fmla="*/ 949467 w 3133867"/>
                  <a:gd name="connsiteY11" fmla="*/ 787400 h 4908550"/>
                  <a:gd name="connsiteX12" fmla="*/ 225567 w 3133867"/>
                  <a:gd name="connsiteY12" fmla="*/ 1524000 h 4908550"/>
                  <a:gd name="connsiteX13" fmla="*/ 9667 w 3133867"/>
                  <a:gd name="connsiteY13" fmla="*/ 1343025 h 4908550"/>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4336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33867"/>
                  <a:gd name="connsiteY0" fmla="*/ 1344908 h 4910433"/>
                  <a:gd name="connsiteX1" fmla="*/ 1381267 w 3133867"/>
                  <a:gd name="connsiteY1" fmla="*/ 179683 h 4910433"/>
                  <a:gd name="connsiteX2" fmla="*/ 2302017 w 3133867"/>
                  <a:gd name="connsiteY2" fmla="*/ 1883 h 4910433"/>
                  <a:gd name="connsiteX3" fmla="*/ 2924317 w 3133867"/>
                  <a:gd name="connsiteY3" fmla="*/ 897233 h 4910433"/>
                  <a:gd name="connsiteX4" fmla="*/ 1863867 w 3133867"/>
                  <a:gd name="connsiteY4" fmla="*/ 3729333 h 4910433"/>
                  <a:gd name="connsiteX5" fmla="*/ 2105167 w 3133867"/>
                  <a:gd name="connsiteY5" fmla="*/ 4002383 h 4910433"/>
                  <a:gd name="connsiteX6" fmla="*/ 2968767 w 3133867"/>
                  <a:gd name="connsiteY6" fmla="*/ 3183233 h 4910433"/>
                  <a:gd name="connsiteX7" fmla="*/ 3133867 w 3133867"/>
                  <a:gd name="connsiteY7" fmla="*/ 3468983 h 4910433"/>
                  <a:gd name="connsiteX8" fmla="*/ 720867 w 3133867"/>
                  <a:gd name="connsiteY8" fmla="*/ 4910433 h 4910433"/>
                  <a:gd name="connsiteX9" fmla="*/ 219217 w 3133867"/>
                  <a:gd name="connsiteY9" fmla="*/ 3824583 h 4910433"/>
                  <a:gd name="connsiteX10" fmla="*/ 1362217 w 3133867"/>
                  <a:gd name="connsiteY10" fmla="*/ 979783 h 4910433"/>
                  <a:gd name="connsiteX11" fmla="*/ 949467 w 3133867"/>
                  <a:gd name="connsiteY11" fmla="*/ 789283 h 4910433"/>
                  <a:gd name="connsiteX12" fmla="*/ 225567 w 3133867"/>
                  <a:gd name="connsiteY12" fmla="*/ 1525883 h 4910433"/>
                  <a:gd name="connsiteX13" fmla="*/ 9667 w 3133867"/>
                  <a:gd name="connsiteY13" fmla="*/ 1344908 h 4910433"/>
                  <a:gd name="connsiteX0" fmla="*/ 9667 w 3124342"/>
                  <a:gd name="connsiteY0" fmla="*/ 1344908 h 4910433"/>
                  <a:gd name="connsiteX1" fmla="*/ 1381267 w 3124342"/>
                  <a:gd name="connsiteY1" fmla="*/ 179683 h 4910433"/>
                  <a:gd name="connsiteX2" fmla="*/ 2302017 w 3124342"/>
                  <a:gd name="connsiteY2" fmla="*/ 1883 h 4910433"/>
                  <a:gd name="connsiteX3" fmla="*/ 2924317 w 3124342"/>
                  <a:gd name="connsiteY3" fmla="*/ 897233 h 4910433"/>
                  <a:gd name="connsiteX4" fmla="*/ 1863867 w 3124342"/>
                  <a:gd name="connsiteY4" fmla="*/ 3729333 h 4910433"/>
                  <a:gd name="connsiteX5" fmla="*/ 2105167 w 3124342"/>
                  <a:gd name="connsiteY5" fmla="*/ 4002383 h 4910433"/>
                  <a:gd name="connsiteX6" fmla="*/ 2968767 w 3124342"/>
                  <a:gd name="connsiteY6" fmla="*/ 3183233 h 4910433"/>
                  <a:gd name="connsiteX7" fmla="*/ 3124342 w 3124342"/>
                  <a:gd name="connsiteY7" fmla="*/ 3468983 h 4910433"/>
                  <a:gd name="connsiteX8" fmla="*/ 720867 w 3124342"/>
                  <a:gd name="connsiteY8" fmla="*/ 4910433 h 4910433"/>
                  <a:gd name="connsiteX9" fmla="*/ 219217 w 3124342"/>
                  <a:gd name="connsiteY9" fmla="*/ 3824583 h 4910433"/>
                  <a:gd name="connsiteX10" fmla="*/ 1362217 w 3124342"/>
                  <a:gd name="connsiteY10" fmla="*/ 979783 h 4910433"/>
                  <a:gd name="connsiteX11" fmla="*/ 949467 w 3124342"/>
                  <a:gd name="connsiteY11" fmla="*/ 789283 h 4910433"/>
                  <a:gd name="connsiteX12" fmla="*/ 225567 w 3124342"/>
                  <a:gd name="connsiteY12" fmla="*/ 1525883 h 4910433"/>
                  <a:gd name="connsiteX13" fmla="*/ 9667 w 3124342"/>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910433"/>
                  <a:gd name="connsiteX1" fmla="*/ 1381267 w 3181844"/>
                  <a:gd name="connsiteY1" fmla="*/ 179683 h 4910433"/>
                  <a:gd name="connsiteX2" fmla="*/ 2302017 w 3181844"/>
                  <a:gd name="connsiteY2" fmla="*/ 1883 h 4910433"/>
                  <a:gd name="connsiteX3" fmla="*/ 2924317 w 3181844"/>
                  <a:gd name="connsiteY3" fmla="*/ 897233 h 4910433"/>
                  <a:gd name="connsiteX4" fmla="*/ 1863867 w 3181844"/>
                  <a:gd name="connsiteY4" fmla="*/ 3729333 h 4910433"/>
                  <a:gd name="connsiteX5" fmla="*/ 2105167 w 3181844"/>
                  <a:gd name="connsiteY5" fmla="*/ 4002383 h 4910433"/>
                  <a:gd name="connsiteX6" fmla="*/ 2968767 w 3181844"/>
                  <a:gd name="connsiteY6" fmla="*/ 3183233 h 4910433"/>
                  <a:gd name="connsiteX7" fmla="*/ 3124342 w 3181844"/>
                  <a:gd name="connsiteY7" fmla="*/ 3468983 h 4910433"/>
                  <a:gd name="connsiteX8" fmla="*/ 720867 w 3181844"/>
                  <a:gd name="connsiteY8" fmla="*/ 4910433 h 4910433"/>
                  <a:gd name="connsiteX9" fmla="*/ 219217 w 3181844"/>
                  <a:gd name="connsiteY9" fmla="*/ 3824583 h 4910433"/>
                  <a:gd name="connsiteX10" fmla="*/ 1362217 w 3181844"/>
                  <a:gd name="connsiteY10" fmla="*/ 979783 h 4910433"/>
                  <a:gd name="connsiteX11" fmla="*/ 949467 w 3181844"/>
                  <a:gd name="connsiteY11" fmla="*/ 789283 h 4910433"/>
                  <a:gd name="connsiteX12" fmla="*/ 225567 w 3181844"/>
                  <a:gd name="connsiteY12" fmla="*/ 1525883 h 4910433"/>
                  <a:gd name="connsiteX13" fmla="*/ 9667 w 3181844"/>
                  <a:gd name="connsiteY13" fmla="*/ 1344908 h 4910433"/>
                  <a:gd name="connsiteX0" fmla="*/ 9667 w 3181844"/>
                  <a:gd name="connsiteY0" fmla="*/ 1344908 h 4879953"/>
                  <a:gd name="connsiteX1" fmla="*/ 1381267 w 3181844"/>
                  <a:gd name="connsiteY1" fmla="*/ 179683 h 4879953"/>
                  <a:gd name="connsiteX2" fmla="*/ 2302017 w 3181844"/>
                  <a:gd name="connsiteY2" fmla="*/ 1883 h 4879953"/>
                  <a:gd name="connsiteX3" fmla="*/ 2924317 w 3181844"/>
                  <a:gd name="connsiteY3" fmla="*/ 897233 h 4879953"/>
                  <a:gd name="connsiteX4" fmla="*/ 1863867 w 3181844"/>
                  <a:gd name="connsiteY4" fmla="*/ 3729333 h 4879953"/>
                  <a:gd name="connsiteX5" fmla="*/ 2105167 w 3181844"/>
                  <a:gd name="connsiteY5" fmla="*/ 4002383 h 4879953"/>
                  <a:gd name="connsiteX6" fmla="*/ 2968767 w 3181844"/>
                  <a:gd name="connsiteY6" fmla="*/ 3183233 h 4879953"/>
                  <a:gd name="connsiteX7" fmla="*/ 3124342 w 3181844"/>
                  <a:gd name="connsiteY7" fmla="*/ 3468983 h 4879953"/>
                  <a:gd name="connsiteX8" fmla="*/ 720867 w 3181844"/>
                  <a:gd name="connsiteY8" fmla="*/ 4879953 h 4879953"/>
                  <a:gd name="connsiteX9" fmla="*/ 219217 w 3181844"/>
                  <a:gd name="connsiteY9" fmla="*/ 3824583 h 4879953"/>
                  <a:gd name="connsiteX10" fmla="*/ 1362217 w 3181844"/>
                  <a:gd name="connsiteY10" fmla="*/ 979783 h 4879953"/>
                  <a:gd name="connsiteX11" fmla="*/ 949467 w 3181844"/>
                  <a:gd name="connsiteY11" fmla="*/ 789283 h 4879953"/>
                  <a:gd name="connsiteX12" fmla="*/ 225567 w 3181844"/>
                  <a:gd name="connsiteY12" fmla="*/ 1525883 h 4879953"/>
                  <a:gd name="connsiteX13" fmla="*/ 9667 w 3181844"/>
                  <a:gd name="connsiteY13" fmla="*/ 1344908 h 487995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9667 w 3181844"/>
                  <a:gd name="connsiteY0" fmla="*/ 1344908 h 4891373"/>
                  <a:gd name="connsiteX1" fmla="*/ 1381267 w 3181844"/>
                  <a:gd name="connsiteY1" fmla="*/ 179683 h 4891373"/>
                  <a:gd name="connsiteX2" fmla="*/ 2302017 w 3181844"/>
                  <a:gd name="connsiteY2" fmla="*/ 1883 h 4891373"/>
                  <a:gd name="connsiteX3" fmla="*/ 2924317 w 3181844"/>
                  <a:gd name="connsiteY3" fmla="*/ 897233 h 4891373"/>
                  <a:gd name="connsiteX4" fmla="*/ 1863867 w 3181844"/>
                  <a:gd name="connsiteY4" fmla="*/ 3729333 h 4891373"/>
                  <a:gd name="connsiteX5" fmla="*/ 2105167 w 3181844"/>
                  <a:gd name="connsiteY5" fmla="*/ 4002383 h 4891373"/>
                  <a:gd name="connsiteX6" fmla="*/ 2968767 w 3181844"/>
                  <a:gd name="connsiteY6" fmla="*/ 3183233 h 4891373"/>
                  <a:gd name="connsiteX7" fmla="*/ 3124342 w 3181844"/>
                  <a:gd name="connsiteY7" fmla="*/ 3468983 h 4891373"/>
                  <a:gd name="connsiteX8" fmla="*/ 720867 w 3181844"/>
                  <a:gd name="connsiteY8" fmla="*/ 4879953 h 4891373"/>
                  <a:gd name="connsiteX9" fmla="*/ 219217 w 3181844"/>
                  <a:gd name="connsiteY9" fmla="*/ 3824583 h 4891373"/>
                  <a:gd name="connsiteX10" fmla="*/ 1362217 w 3181844"/>
                  <a:gd name="connsiteY10" fmla="*/ 979783 h 4891373"/>
                  <a:gd name="connsiteX11" fmla="*/ 949467 w 3181844"/>
                  <a:gd name="connsiteY11" fmla="*/ 789283 h 4891373"/>
                  <a:gd name="connsiteX12" fmla="*/ 225567 w 3181844"/>
                  <a:gd name="connsiteY12" fmla="*/ 1525883 h 4891373"/>
                  <a:gd name="connsiteX13" fmla="*/ 9667 w 3181844"/>
                  <a:gd name="connsiteY13" fmla="*/ 1344908 h 4891373"/>
                  <a:gd name="connsiteX0" fmla="*/ 16278 w 3188455"/>
                  <a:gd name="connsiteY0" fmla="*/ 1344908 h 4891373"/>
                  <a:gd name="connsiteX1" fmla="*/ 1387878 w 3188455"/>
                  <a:gd name="connsiteY1" fmla="*/ 179683 h 4891373"/>
                  <a:gd name="connsiteX2" fmla="*/ 2308628 w 3188455"/>
                  <a:gd name="connsiteY2" fmla="*/ 1883 h 4891373"/>
                  <a:gd name="connsiteX3" fmla="*/ 2930928 w 3188455"/>
                  <a:gd name="connsiteY3" fmla="*/ 897233 h 4891373"/>
                  <a:gd name="connsiteX4" fmla="*/ 1870478 w 3188455"/>
                  <a:gd name="connsiteY4" fmla="*/ 3729333 h 4891373"/>
                  <a:gd name="connsiteX5" fmla="*/ 2111778 w 3188455"/>
                  <a:gd name="connsiteY5" fmla="*/ 4002383 h 4891373"/>
                  <a:gd name="connsiteX6" fmla="*/ 2975378 w 3188455"/>
                  <a:gd name="connsiteY6" fmla="*/ 3183233 h 4891373"/>
                  <a:gd name="connsiteX7" fmla="*/ 3130953 w 3188455"/>
                  <a:gd name="connsiteY7" fmla="*/ 3468983 h 4891373"/>
                  <a:gd name="connsiteX8" fmla="*/ 727478 w 3188455"/>
                  <a:gd name="connsiteY8" fmla="*/ 4879953 h 4891373"/>
                  <a:gd name="connsiteX9" fmla="*/ 225828 w 3188455"/>
                  <a:gd name="connsiteY9" fmla="*/ 3824583 h 4891373"/>
                  <a:gd name="connsiteX10" fmla="*/ 1368828 w 3188455"/>
                  <a:gd name="connsiteY10" fmla="*/ 979783 h 4891373"/>
                  <a:gd name="connsiteX11" fmla="*/ 956078 w 3188455"/>
                  <a:gd name="connsiteY11" fmla="*/ 789283 h 4891373"/>
                  <a:gd name="connsiteX12" fmla="*/ 232178 w 3188455"/>
                  <a:gd name="connsiteY12" fmla="*/ 1525883 h 4891373"/>
                  <a:gd name="connsiteX13" fmla="*/ 16278 w 3188455"/>
                  <a:gd name="connsiteY13" fmla="*/ 1344908 h 489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8455" h="4891373">
                    <a:moveTo>
                      <a:pt x="16278" y="1344908"/>
                    </a:moveTo>
                    <a:cubicBezTo>
                      <a:pt x="479828" y="689800"/>
                      <a:pt x="914803" y="418866"/>
                      <a:pt x="1387878" y="179683"/>
                    </a:cubicBezTo>
                    <a:cubicBezTo>
                      <a:pt x="1770995" y="21991"/>
                      <a:pt x="2033461" y="-8700"/>
                      <a:pt x="2308628" y="1883"/>
                    </a:cubicBezTo>
                    <a:cubicBezTo>
                      <a:pt x="3078036" y="71733"/>
                      <a:pt x="2971145" y="681333"/>
                      <a:pt x="2930928" y="897233"/>
                    </a:cubicBezTo>
                    <a:cubicBezTo>
                      <a:pt x="2602845" y="1882541"/>
                      <a:pt x="2223961" y="2785300"/>
                      <a:pt x="1870478" y="3729333"/>
                    </a:cubicBezTo>
                    <a:cubicBezTo>
                      <a:pt x="1820736" y="4010850"/>
                      <a:pt x="1907520" y="4076466"/>
                      <a:pt x="2111778" y="4002383"/>
                    </a:cubicBezTo>
                    <a:cubicBezTo>
                      <a:pt x="2488545" y="3764258"/>
                      <a:pt x="2687511" y="3456283"/>
                      <a:pt x="2975378" y="3183233"/>
                    </a:cubicBezTo>
                    <a:cubicBezTo>
                      <a:pt x="3182811" y="3053058"/>
                      <a:pt x="3247370" y="3348333"/>
                      <a:pt x="3130953" y="3468983"/>
                    </a:cubicBezTo>
                    <a:cubicBezTo>
                      <a:pt x="2324715" y="4599706"/>
                      <a:pt x="1076516" y="4963350"/>
                      <a:pt x="727478" y="4879953"/>
                    </a:cubicBezTo>
                    <a:cubicBezTo>
                      <a:pt x="164021" y="4777083"/>
                      <a:pt x="83165" y="4496413"/>
                      <a:pt x="225828" y="3824583"/>
                    </a:cubicBezTo>
                    <a:cubicBezTo>
                      <a:pt x="596668" y="2723916"/>
                      <a:pt x="987828" y="1928050"/>
                      <a:pt x="1368828" y="979783"/>
                    </a:cubicBezTo>
                    <a:cubicBezTo>
                      <a:pt x="1434445" y="697843"/>
                      <a:pt x="1307021" y="608943"/>
                      <a:pt x="956078" y="789283"/>
                    </a:cubicBezTo>
                    <a:cubicBezTo>
                      <a:pt x="714778" y="1034816"/>
                      <a:pt x="407438" y="1387030"/>
                      <a:pt x="232178" y="1525883"/>
                    </a:cubicBezTo>
                    <a:cubicBezTo>
                      <a:pt x="112586" y="1649708"/>
                      <a:pt x="-52725" y="1572238"/>
                      <a:pt x="16278" y="1344908"/>
                    </a:cubicBezTo>
                    <a:close/>
                  </a:path>
                </a:pathLst>
              </a:cu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sp>
            <p:nvSpPr>
              <p:cNvPr id="34" name="Oval 33"/>
              <p:cNvSpPr/>
              <p:nvPr/>
            </p:nvSpPr>
            <p:spPr bwMode="auto">
              <a:xfrm rot="4148645">
                <a:off x="6173510" y="-468301"/>
                <a:ext cx="1463422" cy="1655235"/>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2400" kern="0">
                  <a:solidFill>
                    <a:srgbClr val="1A1A1A"/>
                  </a:solidFill>
                  <a:latin typeface="Segoe UI"/>
                  <a:ea typeface="Segoe UI" pitchFamily="34" charset="0"/>
                  <a:cs typeface="Segoe UI" pitchFamily="34" charset="0"/>
                </a:endParaRPr>
              </a:p>
            </p:txBody>
          </p:sp>
        </p:grpSp>
      </p:grpSp>
      <p:grpSp>
        <p:nvGrpSpPr>
          <p:cNvPr id="35" name="Group 34"/>
          <p:cNvGrpSpPr/>
          <p:nvPr/>
        </p:nvGrpSpPr>
        <p:grpSpPr>
          <a:xfrm>
            <a:off x="788922" y="3633550"/>
            <a:ext cx="434075" cy="539624"/>
            <a:chOff x="2983275" y="1977829"/>
            <a:chExt cx="3232607" cy="4018665"/>
          </a:xfrm>
          <a:solidFill>
            <a:schemeClr val="accent3"/>
          </a:solidFill>
        </p:grpSpPr>
        <p:sp>
          <p:nvSpPr>
            <p:cNvPr id="36" name="Rounded Rectangle 1"/>
            <p:cNvSpPr/>
            <p:nvPr/>
          </p:nvSpPr>
          <p:spPr>
            <a:xfrm>
              <a:off x="2983275" y="1977829"/>
              <a:ext cx="2836173" cy="4018665"/>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sp>
          <p:nvSpPr>
            <p:cNvPr id="37" name="Oval 19"/>
            <p:cNvSpPr/>
            <p:nvPr/>
          </p:nvSpPr>
          <p:spPr>
            <a:xfrm>
              <a:off x="4704786" y="3368040"/>
              <a:ext cx="1511096" cy="1511096"/>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a:solidFill>
                  <a:srgbClr val="1A1A1A"/>
                </a:solidFill>
                <a:latin typeface="Segoe UI"/>
              </a:endParaRPr>
            </a:p>
          </p:txBody>
        </p:sp>
      </p:grpSp>
      <p:sp>
        <p:nvSpPr>
          <p:cNvPr id="38" name="Freeform 96"/>
          <p:cNvSpPr/>
          <p:nvPr/>
        </p:nvSpPr>
        <p:spPr>
          <a:xfrm>
            <a:off x="693862" y="4429515"/>
            <a:ext cx="515852" cy="52914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65">
              <a:defRPr/>
            </a:pPr>
            <a:endParaRPr lang="en-US" sz="1766" kern="0">
              <a:solidFill>
                <a:srgbClr val="1A1A1A"/>
              </a:solidFill>
              <a:latin typeface="Segoe UI"/>
            </a:endParaRPr>
          </a:p>
        </p:txBody>
      </p:sp>
      <p:sp>
        <p:nvSpPr>
          <p:cNvPr id="39" name="Rounded Rectangle 307"/>
          <p:cNvSpPr/>
          <p:nvPr/>
        </p:nvSpPr>
        <p:spPr bwMode="auto">
          <a:xfrm rot="1411326">
            <a:off x="673405" y="5300235"/>
            <a:ext cx="665107" cy="573299"/>
          </a:xfrm>
          <a:custGeom>
            <a:avLst/>
            <a:gdLst/>
            <a:ahLst/>
            <a:cxnLst/>
            <a:rect l="l" t="t" r="r" b="b"/>
            <a:pathLst>
              <a:path w="1940586" h="1672716">
                <a:moveTo>
                  <a:pt x="1594590" y="836637"/>
                </a:moveTo>
                <a:lnTo>
                  <a:pt x="1658540" y="842371"/>
                </a:lnTo>
                <a:cubicBezTo>
                  <a:pt x="1671248" y="841246"/>
                  <a:pt x="1681940" y="851407"/>
                  <a:pt x="1684860" y="864336"/>
                </a:cubicBezTo>
                <a:lnTo>
                  <a:pt x="1684580" y="874769"/>
                </a:lnTo>
                <a:cubicBezTo>
                  <a:pt x="1685154" y="874039"/>
                  <a:pt x="1685763" y="874026"/>
                  <a:pt x="1686373" y="874026"/>
                </a:cubicBezTo>
                <a:lnTo>
                  <a:pt x="1896423" y="874026"/>
                </a:lnTo>
                <a:cubicBezTo>
                  <a:pt x="1920812" y="874026"/>
                  <a:pt x="1940586" y="893799"/>
                  <a:pt x="1940586" y="918190"/>
                </a:cubicBezTo>
                <a:lnTo>
                  <a:pt x="1940586" y="1004044"/>
                </a:lnTo>
                <a:cubicBezTo>
                  <a:pt x="1940586" y="1028433"/>
                  <a:pt x="1920813" y="1048207"/>
                  <a:pt x="1896422" y="1048207"/>
                </a:cubicBezTo>
                <a:lnTo>
                  <a:pt x="1686373" y="1048207"/>
                </a:lnTo>
                <a:lnTo>
                  <a:pt x="1679981" y="1045559"/>
                </a:lnTo>
                <a:lnTo>
                  <a:pt x="1679978" y="1045644"/>
                </a:lnTo>
                <a:cubicBezTo>
                  <a:pt x="1681424" y="1061800"/>
                  <a:pt x="1666732" y="1079386"/>
                  <a:pt x="1648547" y="1076110"/>
                </a:cubicBezTo>
                <a:lnTo>
                  <a:pt x="1586646" y="1075080"/>
                </a:lnTo>
                <a:cubicBezTo>
                  <a:pt x="1599893" y="1041340"/>
                  <a:pt x="1609044" y="998191"/>
                  <a:pt x="1613501" y="957088"/>
                </a:cubicBezTo>
                <a:cubicBezTo>
                  <a:pt x="1613259" y="918031"/>
                  <a:pt x="1606273" y="876312"/>
                  <a:pt x="1594590" y="836637"/>
                </a:cubicBezTo>
                <a:close/>
                <a:moveTo>
                  <a:pt x="1214903" y="730649"/>
                </a:moveTo>
                <a:cubicBezTo>
                  <a:pt x="1097792" y="781623"/>
                  <a:pt x="1044179" y="917883"/>
                  <a:pt x="1095153" y="1034993"/>
                </a:cubicBezTo>
                <a:cubicBezTo>
                  <a:pt x="1146128" y="1152103"/>
                  <a:pt x="1282388" y="1205717"/>
                  <a:pt x="1399498" y="1154741"/>
                </a:cubicBezTo>
                <a:cubicBezTo>
                  <a:pt x="1516607" y="1103768"/>
                  <a:pt x="1570222" y="967508"/>
                  <a:pt x="1519246" y="850398"/>
                </a:cubicBezTo>
                <a:cubicBezTo>
                  <a:pt x="1468272" y="733289"/>
                  <a:pt x="1332012" y="679674"/>
                  <a:pt x="1214903" y="730649"/>
                </a:cubicBezTo>
                <a:close/>
                <a:moveTo>
                  <a:pt x="1196770" y="688992"/>
                </a:moveTo>
                <a:cubicBezTo>
                  <a:pt x="1336887" y="628003"/>
                  <a:pt x="1499915" y="692150"/>
                  <a:pt x="1560904" y="832266"/>
                </a:cubicBezTo>
                <a:cubicBezTo>
                  <a:pt x="1621893" y="972382"/>
                  <a:pt x="1557748" y="1135410"/>
                  <a:pt x="1417630" y="1196399"/>
                </a:cubicBezTo>
                <a:cubicBezTo>
                  <a:pt x="1277512" y="1257388"/>
                  <a:pt x="1114485" y="1193241"/>
                  <a:pt x="1053496" y="1053126"/>
                </a:cubicBezTo>
                <a:cubicBezTo>
                  <a:pt x="992508" y="913009"/>
                  <a:pt x="1056653" y="749982"/>
                  <a:pt x="1196770" y="688992"/>
                </a:cubicBezTo>
                <a:close/>
                <a:moveTo>
                  <a:pt x="798997" y="32361"/>
                </a:moveTo>
                <a:lnTo>
                  <a:pt x="945006" y="367805"/>
                </a:lnTo>
                <a:lnTo>
                  <a:pt x="1259331" y="230988"/>
                </a:lnTo>
                <a:close/>
                <a:moveTo>
                  <a:pt x="0" y="355210"/>
                </a:moveTo>
                <a:lnTo>
                  <a:pt x="816064" y="0"/>
                </a:lnTo>
                <a:lnTo>
                  <a:pt x="1276396" y="198625"/>
                </a:lnTo>
                <a:lnTo>
                  <a:pt x="1376483" y="428565"/>
                </a:lnTo>
                <a:lnTo>
                  <a:pt x="1502048" y="717041"/>
                </a:lnTo>
                <a:cubicBezTo>
                  <a:pt x="1418889" y="642212"/>
                  <a:pt x="1296621" y="619672"/>
                  <a:pt x="1187200" y="667302"/>
                </a:cubicBezTo>
                <a:cubicBezTo>
                  <a:pt x="1034809" y="733633"/>
                  <a:pt x="965045" y="910940"/>
                  <a:pt x="1031375" y="1063330"/>
                </a:cubicBezTo>
                <a:cubicBezTo>
                  <a:pt x="1097707" y="1215721"/>
                  <a:pt x="1275015" y="1285486"/>
                  <a:pt x="1427405" y="1219154"/>
                </a:cubicBezTo>
                <a:cubicBezTo>
                  <a:pt x="1492532" y="1190806"/>
                  <a:pt x="1542567" y="1142190"/>
                  <a:pt x="1570364" y="1082625"/>
                </a:cubicBezTo>
                <a:lnTo>
                  <a:pt x="1611979" y="1084480"/>
                </a:lnTo>
                <a:cubicBezTo>
                  <a:pt x="1611907" y="1085463"/>
                  <a:pt x="1611568" y="1086339"/>
                  <a:pt x="1611227" y="1087208"/>
                </a:cubicBezTo>
                <a:lnTo>
                  <a:pt x="1663550" y="1088078"/>
                </a:lnTo>
                <a:lnTo>
                  <a:pt x="1695407" y="1161267"/>
                </a:lnTo>
                <a:lnTo>
                  <a:pt x="1703861" y="1180690"/>
                </a:lnTo>
                <a:lnTo>
                  <a:pt x="573472" y="1672716"/>
                </a:lnTo>
                <a:lnTo>
                  <a:pt x="565018" y="1653293"/>
                </a:lnTo>
                <a:lnTo>
                  <a:pt x="246094" y="9205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65">
              <a:defRPr/>
            </a:pPr>
            <a:endParaRPr lang="en-US" sz="1766" kern="0" err="1">
              <a:ln>
                <a:solidFill>
                  <a:srgbClr val="505050">
                    <a:alpha val="0"/>
                  </a:srgbClr>
                </a:solidFill>
              </a:ln>
              <a:solidFill>
                <a:srgbClr val="1A1A1A"/>
              </a:solidFill>
              <a:latin typeface="Segoe UI"/>
            </a:endParaRPr>
          </a:p>
        </p:txBody>
      </p:sp>
      <p:pic>
        <p:nvPicPr>
          <p:cNvPr id="42"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5868" t="1799" b="8202"/>
          <a:stretch/>
        </p:blipFill>
        <p:spPr>
          <a:xfrm>
            <a:off x="6709753" y="2727154"/>
            <a:ext cx="4933662" cy="3190253"/>
          </a:xfrm>
          <a:prstGeom prst="rect">
            <a:avLst/>
          </a:prstGeom>
        </p:spPr>
      </p:pic>
      <p:pic>
        <p:nvPicPr>
          <p:cNvPr id="43" name="Picture 4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717535" y="2727154"/>
            <a:ext cx="4928937" cy="3190253"/>
          </a:xfrm>
          <a:prstGeom prst="rect">
            <a:avLst/>
          </a:prstGeom>
        </p:spPr>
      </p:pic>
      <p:sp>
        <p:nvSpPr>
          <p:cNvPr id="27" name="Rectangle 26"/>
          <p:cNvSpPr/>
          <p:nvPr/>
        </p:nvSpPr>
        <p:spPr bwMode="auto">
          <a:xfrm>
            <a:off x="6709754" y="2531335"/>
            <a:ext cx="4928937" cy="3581890"/>
          </a:xfrm>
          <a:prstGeom prst="rec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32054" fontAlgn="base">
              <a:spcBef>
                <a:spcPct val="0"/>
              </a:spcBef>
              <a:spcAft>
                <a:spcPct val="0"/>
              </a:spcAft>
              <a:defRPr/>
            </a:pPr>
            <a:endParaRPr lang="en-US" sz="1200" kern="0">
              <a:solidFill>
                <a:srgbClr val="1A1A1A"/>
              </a:solidFill>
              <a:latin typeface="Segoe UI"/>
              <a:ea typeface="Segoe UI" pitchFamily="34" charset="0"/>
              <a:cs typeface="Segoe UI" pitchFamily="34" charset="0"/>
            </a:endParaRPr>
          </a:p>
        </p:txBody>
      </p:sp>
      <p:sp>
        <p:nvSpPr>
          <p:cNvPr id="40" name="Rectangle 39"/>
          <p:cNvSpPr/>
          <p:nvPr/>
        </p:nvSpPr>
        <p:spPr bwMode="auto">
          <a:xfrm>
            <a:off x="436566" y="2531335"/>
            <a:ext cx="4928937" cy="3581890"/>
          </a:xfrm>
          <a:prstGeom prst="rect">
            <a:avLst/>
          </a:prstGeom>
          <a:noFill/>
          <a:ln w="28575" cap="flat" cmpd="sng" algn="ctr">
            <a:solidFill>
              <a:schemeClr val="accent3"/>
            </a:solid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232" fontAlgn="base">
              <a:spcBef>
                <a:spcPct val="0"/>
              </a:spcBef>
              <a:spcAft>
                <a:spcPct val="0"/>
              </a:spcAft>
              <a:defRPr/>
            </a:pPr>
            <a:endParaRPr lang="en-US" sz="1200" kern="0">
              <a:solidFill>
                <a:srgbClr val="1A1A1A"/>
              </a:solidFill>
              <a:latin typeface="Segoe UI"/>
              <a:cs typeface="Segoe UI" pitchFamily="34" charset="0"/>
            </a:endParaRPr>
          </a:p>
        </p:txBody>
      </p:sp>
      <p:sp>
        <p:nvSpPr>
          <p:cNvPr id="41" name="Rectangle 40"/>
          <p:cNvSpPr/>
          <p:nvPr/>
        </p:nvSpPr>
        <p:spPr>
          <a:xfrm>
            <a:off x="6709754" y="1857352"/>
            <a:ext cx="2753651" cy="615435"/>
          </a:xfrm>
          <a:prstGeom prst="rect">
            <a:avLst/>
          </a:prstGeom>
          <a:noFill/>
        </p:spPr>
        <p:txBody>
          <a:bodyPr wrap="none" lIns="179235" tIns="143388" rIns="179235" bIns="143388">
            <a:spAutoFit/>
          </a:bodyPr>
          <a:lstStyle/>
          <a:p>
            <a:pPr defTabSz="895639">
              <a:lnSpc>
                <a:spcPct val="90000"/>
              </a:lnSpc>
              <a:defRPr/>
            </a:pPr>
            <a:r>
              <a:rPr lang="en-US" sz="2353" kern="0">
                <a:solidFill>
                  <a:srgbClr val="1A1A1A"/>
                </a:solidFill>
                <a:latin typeface="Segoe UI Semilight" panose="020B0402040204020203" pitchFamily="34" charset="0"/>
                <a:ea typeface="Segoe UI" pitchFamily="34" charset="0"/>
                <a:cs typeface="Segoe UI Semilight" panose="020B0402040204020203" pitchFamily="34" charset="0"/>
              </a:rPr>
              <a:t>Operationalization</a:t>
            </a:r>
          </a:p>
        </p:txBody>
      </p:sp>
      <p:sp>
        <p:nvSpPr>
          <p:cNvPr id="44" name="Rectangle 43"/>
          <p:cNvSpPr/>
          <p:nvPr/>
        </p:nvSpPr>
        <p:spPr>
          <a:xfrm>
            <a:off x="436565" y="1857352"/>
            <a:ext cx="1351024" cy="615435"/>
          </a:xfrm>
          <a:prstGeom prst="rect">
            <a:avLst/>
          </a:prstGeom>
          <a:noFill/>
        </p:spPr>
        <p:txBody>
          <a:bodyPr wrap="none" lIns="179235" tIns="143388" rIns="179235" bIns="143388">
            <a:spAutoFit/>
          </a:bodyPr>
          <a:lstStyle/>
          <a:p>
            <a:pPr defTabSz="895639">
              <a:lnSpc>
                <a:spcPct val="90000"/>
              </a:lnSpc>
              <a:defRPr/>
            </a:pPr>
            <a:r>
              <a:rPr lang="en-US" sz="2353" kern="0" dirty="0">
                <a:solidFill>
                  <a:srgbClr val="1A1A1A"/>
                </a:solidFill>
                <a:latin typeface="Segoe UI Semilight" panose="020B0402040204020203" pitchFamily="34" charset="0"/>
                <a:ea typeface="Segoe UI" pitchFamily="34" charset="0"/>
                <a:cs typeface="Segoe UI Semilight" panose="020B0402040204020203" pitchFamily="34" charset="0"/>
              </a:rPr>
              <a:t>Insights</a:t>
            </a:r>
            <a:endParaRPr lang="en-US" sz="1766" kern="0"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50966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42"/>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2"/>
                                        </p:tgtEl>
                                      </p:cBhvr>
                                    </p:cmd>
                                  </p:childTnLst>
                                </p:cTn>
                              </p:par>
                            </p:childTnLst>
                          </p:cTn>
                        </p:par>
                      </p:childTnLst>
                    </p:cTn>
                  </p:par>
                </p:childTnLst>
              </p:cTn>
              <p:nextCondLst>
                <p:cond evt="onClick" delay="0">
                  <p:tgtEl>
                    <p:spTgt spid="42"/>
                  </p:tgtEl>
                </p:cond>
              </p:nextCondLst>
            </p:seq>
            <p:video>
              <p:cMediaNode vol="80000">
                <p:cTn id="15" fill="hold" display="0">
                  <p:stCondLst>
                    <p:cond delay="indefinite"/>
                  </p:stCondLst>
                </p:cTn>
                <p:tgtEl>
                  <p:spTgt spid="4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6931-3A87-454E-9AD7-B51F856183FF}"/>
              </a:ext>
            </a:extLst>
          </p:cNvPr>
          <p:cNvSpPr>
            <a:spLocks noGrp="1"/>
          </p:cNvSpPr>
          <p:nvPr>
            <p:ph type="title"/>
          </p:nvPr>
        </p:nvSpPr>
        <p:spPr/>
        <p:txBody>
          <a:bodyPr/>
          <a:lstStyle/>
          <a:p>
            <a:r>
              <a:rPr lang="en-IN" dirty="0"/>
              <a:t>LUIS.ai</a:t>
            </a:r>
          </a:p>
        </p:txBody>
      </p:sp>
      <p:sp>
        <p:nvSpPr>
          <p:cNvPr id="3" name="Text Placeholder 2">
            <a:extLst>
              <a:ext uri="{FF2B5EF4-FFF2-40B4-BE49-F238E27FC236}">
                <a16:creationId xmlns:a16="http://schemas.microsoft.com/office/drawing/2014/main" id="{2B7E509F-BB66-4A28-9DA8-0CBC7E9438B1}"/>
              </a:ext>
            </a:extLst>
          </p:cNvPr>
          <p:cNvSpPr>
            <a:spLocks noGrp="1"/>
          </p:cNvSpPr>
          <p:nvPr>
            <p:ph type="body" sz="quarter" idx="10"/>
          </p:nvPr>
        </p:nvSpPr>
        <p:spPr>
          <a:xfrm>
            <a:off x="586390" y="1434370"/>
            <a:ext cx="11018520" cy="3225498"/>
          </a:xfrm>
        </p:spPr>
        <p:txBody>
          <a:bodyPr/>
          <a:lstStyle/>
          <a:p>
            <a:pPr marL="457200" indent="-457200">
              <a:buFont typeface="Arial" panose="020B0604020202020204" pitchFamily="34" charset="0"/>
              <a:buChar char="•"/>
            </a:pPr>
            <a:r>
              <a:rPr lang="en-GB" dirty="0"/>
              <a:t>Language Understanding Intelligence Service (LUIS) </a:t>
            </a:r>
          </a:p>
          <a:p>
            <a:pPr marL="457200" indent="-457200">
              <a:buFont typeface="Arial" panose="020B0604020202020204" pitchFamily="34" charset="0"/>
              <a:buChar char="•"/>
            </a:pPr>
            <a:r>
              <a:rPr lang="en-GB" dirty="0"/>
              <a:t>Natural Language Processing (NLP) </a:t>
            </a:r>
          </a:p>
          <a:p>
            <a:pPr marL="685800" lvl="1" indent="-457200">
              <a:buFont typeface="Arial" panose="020B0604020202020204" pitchFamily="34" charset="0"/>
              <a:buChar char="•"/>
            </a:pPr>
            <a:r>
              <a:rPr lang="en-GB" dirty="0"/>
              <a:t>Using artificial intelligence to process natural language </a:t>
            </a:r>
          </a:p>
          <a:p>
            <a:pPr marL="914400" lvl="2" indent="-457200">
              <a:buFont typeface="Arial" panose="020B0604020202020204" pitchFamily="34" charset="0"/>
              <a:buChar char="•"/>
            </a:pPr>
            <a:r>
              <a:rPr lang="en-GB" dirty="0"/>
              <a:t>Extract Intents (meaning of the utterance) </a:t>
            </a:r>
          </a:p>
          <a:p>
            <a:pPr marL="914400" lvl="2" indent="-457200">
              <a:buFont typeface="Arial" panose="020B0604020202020204" pitchFamily="34" charset="0"/>
              <a:buChar char="•"/>
            </a:pPr>
            <a:r>
              <a:rPr lang="en-GB" dirty="0"/>
              <a:t>Extract Entities (items in the utterance that are of value) ■ </a:t>
            </a:r>
          </a:p>
          <a:p>
            <a:pPr marL="457200" indent="-457200">
              <a:buFont typeface="Arial" panose="020B0604020202020204" pitchFamily="34" charset="0"/>
              <a:buChar char="•"/>
            </a:pPr>
            <a:r>
              <a:rPr lang="en-GB" dirty="0"/>
              <a:t>This is a huge problem developers working with AI or human speech encounter </a:t>
            </a:r>
          </a:p>
          <a:p>
            <a:pPr marL="685800" lvl="1" indent="-457200">
              <a:buFont typeface="Arial" panose="020B0604020202020204" pitchFamily="34" charset="0"/>
              <a:buChar char="•"/>
            </a:pPr>
            <a:r>
              <a:rPr lang="en-GB" dirty="0"/>
              <a:t>Cognitive Services: LUIS abstracts this into a training model</a:t>
            </a:r>
            <a:endParaRPr lang="en-IN" dirty="0"/>
          </a:p>
        </p:txBody>
      </p:sp>
    </p:spTree>
    <p:extLst>
      <p:ext uri="{BB962C8B-B14F-4D97-AF65-F5344CB8AC3E}">
        <p14:creationId xmlns:p14="http://schemas.microsoft.com/office/powerpoint/2010/main" val="36987821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62FD-50E6-4283-A6C4-EBC1D4C07CF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C66CCEB-4B92-4215-ADD4-E77984CD3C38}"/>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0EFAD7A1-2A1E-4121-9065-9496C5BBC83B}"/>
              </a:ext>
            </a:extLst>
          </p:cNvPr>
          <p:cNvPicPr>
            <a:picLocks noChangeAspect="1"/>
          </p:cNvPicPr>
          <p:nvPr/>
        </p:nvPicPr>
        <p:blipFill>
          <a:blip r:embed="rId2"/>
          <a:stretch>
            <a:fillRect/>
          </a:stretch>
        </p:blipFill>
        <p:spPr>
          <a:xfrm>
            <a:off x="0" y="17520"/>
            <a:ext cx="12192000" cy="6822959"/>
          </a:xfrm>
          <a:prstGeom prst="rect">
            <a:avLst/>
          </a:prstGeom>
        </p:spPr>
      </p:pic>
    </p:spTree>
    <p:extLst>
      <p:ext uri="{BB962C8B-B14F-4D97-AF65-F5344CB8AC3E}">
        <p14:creationId xmlns:p14="http://schemas.microsoft.com/office/powerpoint/2010/main" val="39543809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Commerce Chatbot</a:t>
            </a:r>
          </a:p>
        </p:txBody>
      </p:sp>
      <p:pic>
        <p:nvPicPr>
          <p:cNvPr id="5" name="Picture 4">
            <a:extLst>
              <a:ext uri="{FF2B5EF4-FFF2-40B4-BE49-F238E27FC236}">
                <a16:creationId xmlns:a16="http://schemas.microsoft.com/office/drawing/2014/main" id="{6CC97B33-92E8-4E59-B127-FA5E6E43A984}"/>
              </a:ext>
            </a:extLst>
          </p:cNvPr>
          <p:cNvPicPr>
            <a:picLocks noChangeAspect="1"/>
          </p:cNvPicPr>
          <p:nvPr/>
        </p:nvPicPr>
        <p:blipFill>
          <a:blip r:embed="rId2"/>
          <a:stretch>
            <a:fillRect/>
          </a:stretch>
        </p:blipFill>
        <p:spPr>
          <a:xfrm>
            <a:off x="752997" y="1096992"/>
            <a:ext cx="9842299" cy="5375221"/>
          </a:xfrm>
          <a:prstGeom prst="rect">
            <a:avLst/>
          </a:prstGeom>
        </p:spPr>
      </p:pic>
    </p:spTree>
    <p:extLst>
      <p:ext uri="{BB962C8B-B14F-4D97-AF65-F5344CB8AC3E}">
        <p14:creationId xmlns:p14="http://schemas.microsoft.com/office/powerpoint/2010/main" val="18002706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dirty="0"/>
              <a:t>Informational Chatbot</a:t>
            </a:r>
          </a:p>
        </p:txBody>
      </p:sp>
      <p:pic>
        <p:nvPicPr>
          <p:cNvPr id="5" name="Picture 4">
            <a:extLst>
              <a:ext uri="{FF2B5EF4-FFF2-40B4-BE49-F238E27FC236}">
                <a16:creationId xmlns:a16="http://schemas.microsoft.com/office/drawing/2014/main" id="{80DDD5AF-1981-4B25-BBFC-04CA5C819E99}"/>
              </a:ext>
            </a:extLst>
          </p:cNvPr>
          <p:cNvPicPr>
            <a:picLocks noChangeAspect="1"/>
          </p:cNvPicPr>
          <p:nvPr/>
        </p:nvPicPr>
        <p:blipFill>
          <a:blip r:embed="rId2"/>
          <a:stretch>
            <a:fillRect/>
          </a:stretch>
        </p:blipFill>
        <p:spPr>
          <a:xfrm>
            <a:off x="2565236" y="1011198"/>
            <a:ext cx="9626764" cy="5585799"/>
          </a:xfrm>
          <a:prstGeom prst="rect">
            <a:avLst/>
          </a:prstGeom>
        </p:spPr>
      </p:pic>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1629677"/>
          </a:xfrm>
          <a:prstGeom prst="rect">
            <a:avLst/>
          </a:prstGeom>
          <a:noFill/>
        </p:spPr>
        <p:txBody>
          <a:bodyPr wrap="square" lIns="0" tIns="0" rIns="0" bIns="0" rtlCol="0">
            <a:spAutoFit/>
          </a:bodyPr>
          <a:lstStyle/>
          <a:p>
            <a:r>
              <a:rPr lang="en-GB" i="1" dirty="0"/>
              <a:t>This Informational Bot can answer questions defined in a knowledge set or FAQ using Cognitive Services </a:t>
            </a:r>
            <a:r>
              <a:rPr lang="en-GB" i="1" dirty="0" err="1"/>
              <a:t>QnA</a:t>
            </a:r>
            <a:r>
              <a:rPr lang="en-GB" i="1" dirty="0"/>
              <a:t> Maker and answer more open-ended questions using Azure Search. </a:t>
            </a:r>
            <a:endParaRPr lang="en-IN" sz="2000" i="1" dirty="0" err="1">
              <a:gradFill>
                <a:gsLst>
                  <a:gs pos="2917">
                    <a:schemeClr val="tx1"/>
                  </a:gs>
                  <a:gs pos="30000">
                    <a:schemeClr val="tx1"/>
                  </a:gs>
                </a:gsLst>
                <a:lin ang="5400000" scaled="0"/>
              </a:gra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ups logo">
            <a:extLst>
              <a:ext uri="{FF2B5EF4-FFF2-40B4-BE49-F238E27FC236}">
                <a16:creationId xmlns:a16="http://schemas.microsoft.com/office/drawing/2014/main" id="{49BF0853-245F-44CB-BD0C-56B4FE2BF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553" y="3990083"/>
            <a:ext cx="533400" cy="466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013055F-9F01-4FE6-9876-49F2607279E7}"/>
              </a:ext>
            </a:extLst>
          </p:cNvPr>
          <p:cNvSpPr txBox="1"/>
          <p:nvPr/>
        </p:nvSpPr>
        <p:spPr>
          <a:xfrm flipH="1">
            <a:off x="388362" y="3266347"/>
            <a:ext cx="3658932" cy="861774"/>
          </a:xfrm>
          <a:prstGeom prst="rect">
            <a:avLst/>
          </a:prstGeom>
          <a:noFill/>
        </p:spPr>
        <p:txBody>
          <a:bodyPr wrap="square" lIns="0" tIns="0" rIns="0" bIns="0" rtlCol="0">
            <a:spAutoFit/>
          </a:bodyPr>
          <a:lstStyle/>
          <a:p>
            <a:pPr lvl="0" algn="ctr" defTabSz="914400" eaLnBrk="0" fontAlgn="base" hangingPunct="0">
              <a:spcBef>
                <a:spcPct val="0"/>
              </a:spcBef>
              <a:spcAft>
                <a:spcPct val="0"/>
              </a:spcAft>
            </a:pPr>
            <a:r>
              <a:rPr lang="en-US" altLang="en-US" sz="1400" dirty="0">
                <a:solidFill>
                  <a:srgbClr val="004E8C"/>
                </a:solidFill>
                <a:latin typeface="Segoe UI Semilight" panose="020B0402040204020203" pitchFamily="34" charset="0"/>
                <a:cs typeface="Segoe UI Semilight" panose="020B0402040204020203" pitchFamily="34" charset="0"/>
              </a:rPr>
              <a:t>"Conversation as a platform is the future, so it's great that we're already offering it to our customers using the Bot Framework and Azure."</a:t>
            </a:r>
            <a:endParaRPr lang="en-US" altLang="en-US" sz="600" dirty="0"/>
          </a:p>
        </p:txBody>
      </p:sp>
      <p:sp>
        <p:nvSpPr>
          <p:cNvPr id="12" name="Rectangle 11">
            <a:extLst>
              <a:ext uri="{FF2B5EF4-FFF2-40B4-BE49-F238E27FC236}">
                <a16:creationId xmlns:a16="http://schemas.microsoft.com/office/drawing/2014/main" id="{EC3BF1FD-0EC4-423F-A7B3-34A53A11F960}"/>
              </a:ext>
            </a:extLst>
          </p:cNvPr>
          <p:cNvSpPr/>
          <p:nvPr/>
        </p:nvSpPr>
        <p:spPr>
          <a:xfrm>
            <a:off x="1586455" y="4147066"/>
            <a:ext cx="2311850" cy="230832"/>
          </a:xfrm>
          <a:prstGeom prst="rect">
            <a:avLst/>
          </a:prstGeom>
        </p:spPr>
        <p:txBody>
          <a:bodyPr wrap="none">
            <a:spAutoFit/>
          </a:bodyPr>
          <a:lstStyle/>
          <a:p>
            <a:pPr lvl="0" algn="ctr" defTabSz="914400" eaLnBrk="0" fontAlgn="base" hangingPunct="0">
              <a:spcBef>
                <a:spcPct val="0"/>
              </a:spcBef>
              <a:spcAft>
                <a:spcPct val="0"/>
              </a:spcAft>
            </a:pPr>
            <a:r>
              <a:rPr lang="en-US" altLang="en-US" sz="900" dirty="0">
                <a:solidFill>
                  <a:srgbClr val="2B2B2B"/>
                </a:solidFill>
                <a:latin typeface="Segoe UI Semibold" panose="020B0702040204020203" pitchFamily="34" charset="0"/>
                <a:cs typeface="Segoe UI Semibold" panose="020B0702040204020203" pitchFamily="34" charset="0"/>
              </a:rPr>
              <a:t>Katie Duffy, Application Architect at UPS</a:t>
            </a:r>
            <a:endParaRPr lang="en-US" altLang="en-US" sz="1200" dirty="0">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4047294" y="1011198"/>
            <a:ext cx="7489528" cy="3876996"/>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339735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A34D5-0A1C-4F73-95C1-3972E4BF1378}"/>
              </a:ext>
            </a:extLst>
          </p:cNvPr>
          <p:cNvPicPr>
            <a:picLocks noChangeAspect="1"/>
          </p:cNvPicPr>
          <p:nvPr/>
        </p:nvPicPr>
        <p:blipFill>
          <a:blip r:embed="rId2"/>
          <a:stretch>
            <a:fillRect/>
          </a:stretch>
        </p:blipFill>
        <p:spPr>
          <a:xfrm>
            <a:off x="2547631" y="968379"/>
            <a:ext cx="9515737" cy="5473936"/>
          </a:xfrm>
          <a:prstGeom prst="rect">
            <a:avLst/>
          </a:prstGeom>
        </p:spPr>
      </p:pic>
      <p:sp>
        <p:nvSpPr>
          <p:cNvPr id="2" name="Title 1">
            <a:extLst>
              <a:ext uri="{FF2B5EF4-FFF2-40B4-BE49-F238E27FC236}">
                <a16:creationId xmlns:a16="http://schemas.microsoft.com/office/drawing/2014/main" id="{8C870592-284D-4186-AF25-69EC9D52ED69}"/>
              </a:ext>
            </a:extLst>
          </p:cNvPr>
          <p:cNvSpPr>
            <a:spLocks noGrp="1"/>
          </p:cNvSpPr>
          <p:nvPr>
            <p:ph type="title"/>
          </p:nvPr>
        </p:nvSpPr>
        <p:spPr/>
        <p:txBody>
          <a:bodyPr/>
          <a:lstStyle/>
          <a:p>
            <a:r>
              <a:rPr lang="en-IN" b="0" dirty="0"/>
              <a:t>Enterprise Chatbot</a:t>
            </a:r>
            <a:endParaRPr lang="en-IN" dirty="0"/>
          </a:p>
        </p:txBody>
      </p:sp>
      <p:sp>
        <p:nvSpPr>
          <p:cNvPr id="6" name="TextBox 5">
            <a:extLst>
              <a:ext uri="{FF2B5EF4-FFF2-40B4-BE49-F238E27FC236}">
                <a16:creationId xmlns:a16="http://schemas.microsoft.com/office/drawing/2014/main" id="{00FF7ECF-6EDD-4800-939B-D59BBFB2EB8C}"/>
              </a:ext>
            </a:extLst>
          </p:cNvPr>
          <p:cNvSpPr txBox="1"/>
          <p:nvPr/>
        </p:nvSpPr>
        <p:spPr>
          <a:xfrm>
            <a:off x="528506" y="1342239"/>
            <a:ext cx="3036815" cy="2462213"/>
          </a:xfrm>
          <a:prstGeom prst="rect">
            <a:avLst/>
          </a:prstGeom>
          <a:noFill/>
        </p:spPr>
        <p:txBody>
          <a:bodyPr wrap="square" lIns="0" tIns="0" rIns="0" bIns="0" rtlCol="0">
            <a:spAutoFit/>
          </a:bodyPr>
          <a:lstStyle/>
          <a:p>
            <a:r>
              <a:rPr lang="en-GB" sz="1600" i="1" dirty="0">
                <a:solidFill>
                  <a:srgbClr val="0070C0"/>
                </a:solidFill>
              </a:rPr>
              <a:t>“ Azure Bot Service can be easily combined with Language Understanding to build powerful enterprise productivity bots, allowing organizations to streamline common work activities by integrating external systems, such as Office 365 calendar, customer cases stored in Dynamics CRM and much more. “</a:t>
            </a:r>
            <a:endParaRPr lang="en-IN" sz="1800" i="1" dirty="0" err="1">
              <a:solidFill>
                <a:srgbClr val="0070C0"/>
              </a:solidFill>
            </a:endParaRPr>
          </a:p>
        </p:txBody>
      </p:sp>
      <p:sp>
        <p:nvSpPr>
          <p:cNvPr id="10" name="Rectangle 5">
            <a:extLst>
              <a:ext uri="{FF2B5EF4-FFF2-40B4-BE49-F238E27FC236}">
                <a16:creationId xmlns:a16="http://schemas.microsoft.com/office/drawing/2014/main" id="{038FB35D-117D-48B2-A768-097A8C4AAC6C}"/>
              </a:ext>
            </a:extLst>
          </p:cNvPr>
          <p:cNvSpPr>
            <a:spLocks noChangeArrowheads="1"/>
          </p:cNvSpPr>
          <p:nvPr/>
        </p:nvSpPr>
        <p:spPr bwMode="auto">
          <a:xfrm>
            <a:off x="5695890" y="-40705"/>
            <a:ext cx="800219"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482E2C1F-4326-4CED-A905-0ED55A993992}"/>
              </a:ext>
            </a:extLst>
          </p:cNvPr>
          <p:cNvSpPr/>
          <p:nvPr/>
        </p:nvSpPr>
        <p:spPr bwMode="auto">
          <a:xfrm>
            <a:off x="3565321" y="973046"/>
            <a:ext cx="8038416" cy="3791901"/>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2398617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1A9B-D1B1-46B7-9B4C-ABF012943A90}"/>
              </a:ext>
            </a:extLst>
          </p:cNvPr>
          <p:cNvSpPr>
            <a:spLocks noGrp="1"/>
          </p:cNvSpPr>
          <p:nvPr>
            <p:ph type="title"/>
          </p:nvPr>
        </p:nvSpPr>
        <p:spPr/>
        <p:txBody>
          <a:bodyPr/>
          <a:lstStyle/>
          <a:p>
            <a:r>
              <a:rPr lang="en-IN" dirty="0"/>
              <a:t>Building Intelligent Bots</a:t>
            </a:r>
          </a:p>
        </p:txBody>
      </p:sp>
      <p:sp>
        <p:nvSpPr>
          <p:cNvPr id="4" name="Rectangle 3">
            <a:extLst>
              <a:ext uri="{FF2B5EF4-FFF2-40B4-BE49-F238E27FC236}">
                <a16:creationId xmlns:a16="http://schemas.microsoft.com/office/drawing/2014/main" id="{A41CD8B5-565C-4AF8-9103-CE33F04BAF48}"/>
              </a:ext>
            </a:extLst>
          </p:cNvPr>
          <p:cNvSpPr/>
          <p:nvPr/>
        </p:nvSpPr>
        <p:spPr bwMode="auto">
          <a:xfrm>
            <a:off x="798352" y="1216404"/>
            <a:ext cx="10595295" cy="79695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GB" i="1" dirty="0"/>
              <a:t>Check out our </a:t>
            </a:r>
            <a:r>
              <a:rPr lang="en-GB" i="1" dirty="0">
                <a:hlinkClick r:id="rId2"/>
              </a:rPr>
              <a:t>comprehensive conversational AI framework</a:t>
            </a:r>
            <a:r>
              <a:rPr lang="en-GB" i="1" dirty="0"/>
              <a:t> for the development life cycle of your bot to create a simple bot and add sophisticated capabilities, such as speech, language understanding, </a:t>
            </a:r>
            <a:r>
              <a:rPr lang="en-GB" i="1" dirty="0" err="1"/>
              <a:t>QnA</a:t>
            </a:r>
            <a:r>
              <a:rPr lang="en-GB" i="1" dirty="0"/>
              <a:t> and more.</a:t>
            </a:r>
            <a:endParaRPr lang="en-IN" sz="1600" i="1" dirty="0">
              <a:gradFill>
                <a:gsLst>
                  <a:gs pos="40075">
                    <a:srgbClr val="FFFFFF"/>
                  </a:gs>
                  <a:gs pos="30000">
                    <a:srgbClr val="FFFFFF"/>
                  </a:gs>
                </a:gsLst>
                <a:lin ang="5400000" scaled="0"/>
              </a:gradFill>
            </a:endParaRPr>
          </a:p>
        </p:txBody>
      </p:sp>
      <p:pic>
        <p:nvPicPr>
          <p:cNvPr id="5" name="Picture 4">
            <a:extLst>
              <a:ext uri="{FF2B5EF4-FFF2-40B4-BE49-F238E27FC236}">
                <a16:creationId xmlns:a16="http://schemas.microsoft.com/office/drawing/2014/main" id="{46EDC6EB-9A8C-4679-A4EB-5C6D09D2481C}"/>
              </a:ext>
            </a:extLst>
          </p:cNvPr>
          <p:cNvPicPr>
            <a:picLocks noChangeAspect="1"/>
          </p:cNvPicPr>
          <p:nvPr/>
        </p:nvPicPr>
        <p:blipFill>
          <a:blip r:embed="rId3"/>
          <a:stretch>
            <a:fillRect/>
          </a:stretch>
        </p:blipFill>
        <p:spPr>
          <a:xfrm>
            <a:off x="1495294" y="2134998"/>
            <a:ext cx="8923834" cy="4101484"/>
          </a:xfrm>
          <a:prstGeom prst="rect">
            <a:avLst/>
          </a:prstGeom>
        </p:spPr>
      </p:pic>
    </p:spTree>
    <p:extLst>
      <p:ext uri="{BB962C8B-B14F-4D97-AF65-F5344CB8AC3E}">
        <p14:creationId xmlns:p14="http://schemas.microsoft.com/office/powerpoint/2010/main" val="10010202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525" y="231294"/>
            <a:ext cx="3270368" cy="1037554"/>
          </a:xfrm>
          <a:prstGeom prst="rect">
            <a:avLst/>
          </a:prstGeom>
          <a:noFill/>
        </p:spPr>
        <p:txBody>
          <a:bodyPr wrap="none" lIns="179285" tIns="143428" rIns="179285" bIns="143428" rtlCol="0">
            <a:spAutoFit/>
          </a:bodyPr>
          <a:lstStyle/>
          <a:p>
            <a:pPr defTabSz="914367">
              <a:lnSpc>
                <a:spcPct val="90000"/>
              </a:lnSpc>
              <a:spcAft>
                <a:spcPts val="588"/>
              </a:spcAft>
            </a:pPr>
            <a:r>
              <a:rPr lang="en-US" sz="5400" dirty="0">
                <a:solidFill>
                  <a:schemeClr val="bg1"/>
                </a:solidFill>
              </a:rPr>
              <a:t>Summary</a:t>
            </a:r>
            <a:endParaRPr lang="en-US" sz="3529" dirty="0">
              <a:solidFill>
                <a:schemeClr val="bg1"/>
              </a:solidFill>
            </a:endParaRPr>
          </a:p>
        </p:txBody>
      </p:sp>
      <p:sp>
        <p:nvSpPr>
          <p:cNvPr id="3" name="Rectangle 2"/>
          <p:cNvSpPr/>
          <p:nvPr/>
        </p:nvSpPr>
        <p:spPr>
          <a:xfrm>
            <a:off x="493345" y="1486747"/>
            <a:ext cx="11354714" cy="5670911"/>
          </a:xfrm>
          <a:prstGeom prst="rect">
            <a:avLst/>
          </a:prstGeom>
        </p:spPr>
        <p:txBody>
          <a:bodyPr wrap="square">
            <a:spAutoFit/>
          </a:bodyPr>
          <a:lstStyle/>
          <a:p>
            <a:pPr marL="336145" indent="-336145" defTabSz="914367">
              <a:buFont typeface="Arial" panose="020B0604020202020204" pitchFamily="34" charset="0"/>
              <a:buChar char="•"/>
            </a:pPr>
            <a:r>
              <a:rPr lang="en-US" sz="3200" dirty="0">
                <a:solidFill>
                  <a:srgbClr val="505050"/>
                </a:solidFill>
              </a:rPr>
              <a:t>Digital Transformation does not occur in a silo</a:t>
            </a:r>
          </a:p>
          <a:p>
            <a:pPr marL="793345" lvl="1" indent="-336145" defTabSz="914367">
              <a:buFont typeface="Arial" panose="020B0604020202020204" pitchFamily="34" charset="0"/>
              <a:buChar char="•"/>
            </a:pPr>
            <a:r>
              <a:rPr lang="en-US" sz="3200" dirty="0">
                <a:solidFill>
                  <a:srgbClr val="505050"/>
                </a:solidFill>
              </a:rPr>
              <a:t>Become a change agent within your organization</a:t>
            </a:r>
          </a:p>
          <a:p>
            <a:pPr marL="793345" lvl="1" indent="-336145" defTabSz="914367">
              <a:buFont typeface="Arial" panose="020B0604020202020204" pitchFamily="34" charset="0"/>
              <a:buChar char="•"/>
            </a:pPr>
            <a:r>
              <a:rPr lang="en-US" sz="3200" dirty="0">
                <a:solidFill>
                  <a:srgbClr val="505050"/>
                </a:solidFill>
              </a:rPr>
              <a:t>Regardless of your persona!</a:t>
            </a:r>
          </a:p>
          <a:p>
            <a:pPr marL="336145" indent="-336145" defTabSz="914367">
              <a:buFont typeface="Arial" panose="020B0604020202020204" pitchFamily="34" charset="0"/>
              <a:buChar char="•"/>
            </a:pPr>
            <a:r>
              <a:rPr lang="en-US" sz="3200" dirty="0">
                <a:solidFill>
                  <a:srgbClr val="505050"/>
                </a:solidFill>
              </a:rPr>
              <a:t>Leverage cost-effective Microsoft platform services to drive innovation</a:t>
            </a:r>
          </a:p>
          <a:p>
            <a:pPr marL="793328" lvl="1" indent="-336145" defTabSz="914367">
              <a:buFont typeface="Arial" panose="020B0604020202020204" pitchFamily="34" charset="0"/>
              <a:buChar char="•"/>
            </a:pPr>
            <a:r>
              <a:rPr lang="en-US" sz="3200" dirty="0">
                <a:solidFill>
                  <a:srgbClr val="505050"/>
                </a:solidFill>
              </a:rPr>
              <a:t>On a consumption basis</a:t>
            </a:r>
          </a:p>
          <a:p>
            <a:pPr marL="793328" lvl="1" indent="-336145" defTabSz="914367">
              <a:buFont typeface="Arial" panose="020B0604020202020204" pitchFamily="34" charset="0"/>
              <a:buChar char="•"/>
            </a:pPr>
            <a:r>
              <a:rPr lang="en-US" sz="3200" dirty="0">
                <a:solidFill>
                  <a:srgbClr val="505050"/>
                </a:solidFill>
              </a:rPr>
              <a:t>If it doesn’t work, throw it away</a:t>
            </a:r>
          </a:p>
          <a:p>
            <a:pPr marL="336145" indent="-336145" defTabSz="914367">
              <a:buFont typeface="Arial" panose="020B0604020202020204" pitchFamily="34" charset="0"/>
              <a:buChar char="•"/>
            </a:pPr>
            <a:r>
              <a:rPr lang="en-US" sz="3200" dirty="0">
                <a:solidFill>
                  <a:srgbClr val="505050"/>
                </a:solidFill>
              </a:rPr>
              <a:t>The future is not as far away as you think</a:t>
            </a:r>
          </a:p>
          <a:p>
            <a:pPr marL="793328" lvl="1" indent="-336145" defTabSz="914367">
              <a:buFont typeface="Arial" panose="020B0604020202020204" pitchFamily="34" charset="0"/>
              <a:buChar char="•"/>
            </a:pPr>
            <a:r>
              <a:rPr lang="en-US" sz="3200" dirty="0">
                <a:solidFill>
                  <a:srgbClr val="505050"/>
                </a:solidFill>
              </a:rPr>
              <a:t>Look for where the puck is headed, not where it currently is</a:t>
            </a:r>
          </a:p>
          <a:p>
            <a:pPr marL="336145" indent="-336145" defTabSz="914367">
              <a:buFont typeface="Arial" panose="020B0604020202020204" pitchFamily="34" charset="0"/>
              <a:buChar char="•"/>
            </a:pPr>
            <a:endParaRPr lang="en-US" sz="2745" dirty="0">
              <a:solidFill>
                <a:srgbClr val="505050"/>
              </a:solidFill>
            </a:endParaRPr>
          </a:p>
          <a:p>
            <a:pPr defTabSz="914367"/>
            <a:endParaRPr lang="en-US" sz="2353" dirty="0">
              <a:solidFill>
                <a:srgbClr val="505050"/>
              </a:solidFill>
            </a:endParaRPr>
          </a:p>
          <a:p>
            <a:pPr defTabSz="914367"/>
            <a:endParaRPr lang="en-US" sz="2353" dirty="0">
              <a:solidFill>
                <a:srgbClr val="505050"/>
              </a:solidFill>
            </a:endParaRPr>
          </a:p>
        </p:txBody>
      </p:sp>
      <p:sp>
        <p:nvSpPr>
          <p:cNvPr id="5" name="Title 4">
            <a:extLst>
              <a:ext uri="{FF2B5EF4-FFF2-40B4-BE49-F238E27FC236}">
                <a16:creationId xmlns:a16="http://schemas.microsoft.com/office/drawing/2014/main" id="{CADDB351-0F9B-4A0E-BC43-742EF6A023F6}"/>
              </a:ext>
            </a:extLst>
          </p:cNvPr>
          <p:cNvSpPr>
            <a:spLocks noGrp="1"/>
          </p:cNvSpPr>
          <p:nvPr>
            <p:ph type="title"/>
          </p:nvPr>
        </p:nvSpPr>
        <p:spPr/>
        <p:txBody>
          <a:bodyPr/>
          <a:lstStyle/>
          <a:p>
            <a:r>
              <a:rPr lang="en-IN" dirty="0">
                <a:solidFill>
                  <a:schemeClr val="tx1"/>
                </a:solidFill>
              </a:rPr>
              <a:t>Summary</a:t>
            </a:r>
          </a:p>
        </p:txBody>
      </p:sp>
      <p:sp>
        <p:nvSpPr>
          <p:cNvPr id="6" name="Text Placeholder 5">
            <a:extLst>
              <a:ext uri="{FF2B5EF4-FFF2-40B4-BE49-F238E27FC236}">
                <a16:creationId xmlns:a16="http://schemas.microsoft.com/office/drawing/2014/main" id="{64F1B866-DFBB-4F8F-8911-43EE75ADA851}"/>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29341014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Introduction to </a:t>
            </a:r>
            <a:br>
              <a:rPr lang="en-US" dirty="0"/>
            </a:br>
            <a:r>
              <a:rPr lang="en-US" dirty="0"/>
              <a:t>Azure Bot Services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r>
              <a:rPr lang="en-US" dirty="0"/>
              <a:t>Richard Fisher, Solutions Architect (Pramerica)</a:t>
            </a:r>
          </a:p>
        </p:txBody>
      </p:sp>
      <p:pic>
        <p:nvPicPr>
          <p:cNvPr id="10" name="Picture 9">
            <a:extLst>
              <a:ext uri="{FF2B5EF4-FFF2-40B4-BE49-F238E27FC236}">
                <a16:creationId xmlns:a16="http://schemas.microsoft.com/office/drawing/2014/main" id="{F8EB23AE-FC6C-FF43-AF42-8E0887C43C71}"/>
              </a:ext>
            </a:extLst>
          </p:cNvPr>
          <p:cNvPicPr>
            <a:picLocks noChangeAspect="1"/>
          </p:cNvPicPr>
          <p:nvPr/>
        </p:nvPicPr>
        <p:blipFill>
          <a:blip r:embed="rId3">
            <a:duotone>
              <a:schemeClr val="accent5">
                <a:shade val="45000"/>
                <a:satMod val="135000"/>
              </a:schemeClr>
              <a:prstClr val="white"/>
            </a:duotone>
          </a:blip>
          <a:stretch>
            <a:fillRect/>
          </a:stretch>
        </p:blipFill>
        <p:spPr>
          <a:xfrm>
            <a:off x="6300073" y="5965166"/>
            <a:ext cx="484632" cy="484632"/>
          </a:xfrm>
          <a:prstGeom prst="rect">
            <a:avLst/>
          </a:prstGeom>
        </p:spPr>
      </p:pic>
      <p:pic>
        <p:nvPicPr>
          <p:cNvPr id="12" name="Picture 11">
            <a:extLst>
              <a:ext uri="{FF2B5EF4-FFF2-40B4-BE49-F238E27FC236}">
                <a16:creationId xmlns:a16="http://schemas.microsoft.com/office/drawing/2014/main" id="{E0AF52F9-E419-0247-B75E-44FF359C2014}"/>
              </a:ext>
            </a:extLst>
          </p:cNvPr>
          <p:cNvPicPr>
            <a:picLocks noChangeAspect="1"/>
          </p:cNvPicPr>
          <p:nvPr/>
        </p:nvPicPr>
        <p:blipFill>
          <a:blip r:embed="rId4">
            <a:duotone>
              <a:schemeClr val="accent5">
                <a:shade val="45000"/>
                <a:satMod val="135000"/>
              </a:schemeClr>
              <a:prstClr val="white"/>
            </a:duotone>
          </a:blip>
          <a:stretch>
            <a:fillRect/>
          </a:stretch>
        </p:blipFill>
        <p:spPr>
          <a:xfrm>
            <a:off x="2034707" y="5965028"/>
            <a:ext cx="484909" cy="484909"/>
          </a:xfrm>
          <a:prstGeom prst="rect">
            <a:avLst/>
          </a:prstGeom>
        </p:spPr>
      </p:pic>
      <p:sp>
        <p:nvSpPr>
          <p:cNvPr id="13" name="Text Placeholder 6">
            <a:extLst>
              <a:ext uri="{FF2B5EF4-FFF2-40B4-BE49-F238E27FC236}">
                <a16:creationId xmlns:a16="http://schemas.microsoft.com/office/drawing/2014/main" id="{27713E6B-298F-2447-930D-E39C9923B7C9}"/>
              </a:ext>
            </a:extLst>
          </p:cNvPr>
          <p:cNvSpPr txBox="1">
            <a:spLocks/>
          </p:cNvSpPr>
          <p:nvPr/>
        </p:nvSpPr>
        <p:spPr>
          <a:xfrm>
            <a:off x="2610742" y="5961261"/>
            <a:ext cx="3600053"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a:t>
            </a:r>
          </a:p>
        </p:txBody>
      </p:sp>
      <p:sp>
        <p:nvSpPr>
          <p:cNvPr id="14" name="Text Placeholder 6">
            <a:extLst>
              <a:ext uri="{FF2B5EF4-FFF2-40B4-BE49-F238E27FC236}">
                <a16:creationId xmlns:a16="http://schemas.microsoft.com/office/drawing/2014/main" id="{03F6C500-D3C0-2E40-B483-6C5079AD462D}"/>
              </a:ext>
            </a:extLst>
          </p:cNvPr>
          <p:cNvSpPr txBox="1">
            <a:spLocks/>
          </p:cNvSpPr>
          <p:nvPr/>
        </p:nvSpPr>
        <p:spPr>
          <a:xfrm>
            <a:off x="6873983" y="5961261"/>
            <a:ext cx="4027565"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/in/</a:t>
            </a:r>
          </a:p>
        </p:txBody>
      </p:sp>
      <p:grpSp>
        <p:nvGrpSpPr>
          <p:cNvPr id="8" name="Group 7">
            <a:extLst>
              <a:ext uri="{FF2B5EF4-FFF2-40B4-BE49-F238E27FC236}">
                <a16:creationId xmlns:a16="http://schemas.microsoft.com/office/drawing/2014/main" id="{96D38ECA-689A-48FC-B272-E21032E81F2E}"/>
              </a:ext>
            </a:extLst>
          </p:cNvPr>
          <p:cNvGrpSpPr/>
          <p:nvPr/>
        </p:nvGrpSpPr>
        <p:grpSpPr>
          <a:xfrm>
            <a:off x="9163945" y="2490198"/>
            <a:ext cx="1863325" cy="2352689"/>
            <a:chOff x="9507894" y="451673"/>
            <a:chExt cx="1863325" cy="2352689"/>
          </a:xfrm>
        </p:grpSpPr>
        <p:pic>
          <p:nvPicPr>
            <p:cNvPr id="9" name="Picture 2">
              <a:extLst>
                <a:ext uri="{FF2B5EF4-FFF2-40B4-BE49-F238E27FC236}">
                  <a16:creationId xmlns:a16="http://schemas.microsoft.com/office/drawing/2014/main" id="{C8C9B0DB-DA27-4C13-BC64-00438D5254B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07894" y="451673"/>
              <a:ext cx="1863325" cy="1863325"/>
            </a:xfrm>
            <a:prstGeom prst="ellipse">
              <a:avLst/>
            </a:prstGeom>
            <a:ln w="63500" cap="rnd">
              <a:solidFill>
                <a:schemeClr val="bg1">
                  <a:lumMod val="10000"/>
                  <a:lumOff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79D26E0-5234-44CF-ACBA-621E92D485A2}"/>
                </a:ext>
              </a:extLst>
            </p:cNvPr>
            <p:cNvSpPr txBox="1"/>
            <p:nvPr/>
          </p:nvSpPr>
          <p:spPr>
            <a:xfrm>
              <a:off x="9778221" y="2314997"/>
              <a:ext cx="1567543" cy="489365"/>
            </a:xfrm>
            <a:prstGeom prst="rect">
              <a:avLst/>
            </a:prstGeom>
            <a:noFill/>
          </p:spPr>
          <p:txBody>
            <a:bodyPr wrap="square" lIns="182880" tIns="146304" rIns="182880" bIns="146304" rtlCol="0">
              <a:spAutoFit/>
            </a:bodyPr>
            <a:lstStyle/>
            <a:p>
              <a:pPr>
                <a:lnSpc>
                  <a:spcPct val="90000"/>
                </a:lnSpc>
                <a:spcAft>
                  <a:spcPts val="600"/>
                </a:spcAft>
              </a:pPr>
              <a:endParaRPr lang="en-US" sz="1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6999932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Agenda</a:t>
            </a:r>
          </a:p>
        </p:txBody>
      </p:sp>
      <p:sp>
        <p:nvSpPr>
          <p:cNvPr id="3" name="Text Placeholder 2"/>
          <p:cNvSpPr>
            <a:spLocks noGrp="1"/>
          </p:cNvSpPr>
          <p:nvPr>
            <p:ph type="body" sz="quarter" idx="10"/>
          </p:nvPr>
        </p:nvSpPr>
        <p:spPr/>
        <p:txBody>
          <a:bodyPr/>
          <a:lstStyle/>
          <a:p>
            <a:pPr marL="571500" indent="-571500">
              <a:buFont typeface="Arial" panose="020B0604020202020204" pitchFamily="34" charset="0"/>
              <a:buChar char="•"/>
            </a:pPr>
            <a:r>
              <a:rPr lang="en-US" dirty="0">
                <a:solidFill>
                  <a:schemeClr val="tx1"/>
                </a:solidFill>
              </a:rPr>
              <a:t>Digital Transformation</a:t>
            </a:r>
          </a:p>
          <a:p>
            <a:pPr marL="571500" indent="-571500">
              <a:buFont typeface="Arial" panose="020B0604020202020204" pitchFamily="34" charset="0"/>
              <a:buChar char="•"/>
            </a:pPr>
            <a:r>
              <a:rPr lang="en-US" dirty="0">
                <a:solidFill>
                  <a:schemeClr val="tx1"/>
                </a:solidFill>
              </a:rPr>
              <a:t>What are Bots?</a:t>
            </a:r>
          </a:p>
          <a:p>
            <a:pPr marL="571500" indent="-571500">
              <a:buFont typeface="Arial" panose="020B0604020202020204" pitchFamily="34" charset="0"/>
              <a:buChar char="•"/>
            </a:pPr>
            <a:r>
              <a:rPr lang="en-US" dirty="0">
                <a:solidFill>
                  <a:schemeClr val="tx1"/>
                </a:solidFill>
              </a:rPr>
              <a:t>Building Bots</a:t>
            </a:r>
          </a:p>
          <a:p>
            <a:pPr marL="571500" indent="-571500">
              <a:buFont typeface="Arial" panose="020B0604020202020204" pitchFamily="34" charset="0"/>
              <a:buChar char="•"/>
            </a:pPr>
            <a:r>
              <a:rPr lang="en-US" dirty="0">
                <a:solidFill>
                  <a:schemeClr val="tx1"/>
                </a:solidFill>
              </a:rPr>
              <a:t>Bot Creator Personas</a:t>
            </a:r>
          </a:p>
          <a:p>
            <a:pPr marL="571500" indent="-571500">
              <a:buFont typeface="Arial" panose="020B0604020202020204" pitchFamily="34" charset="0"/>
              <a:buChar char="•"/>
            </a:pPr>
            <a:r>
              <a:rPr lang="en-US" dirty="0">
                <a:solidFill>
                  <a:schemeClr val="tx1"/>
                </a:solidFill>
              </a:rPr>
              <a:t>Bot Demos</a:t>
            </a:r>
          </a:p>
          <a:p>
            <a:pPr marL="795597" lvl="2" indent="-571500">
              <a:buFont typeface="Arial" panose="020B0604020202020204" pitchFamily="34" charset="0"/>
              <a:buChar char="•"/>
            </a:pPr>
            <a:r>
              <a:rPr lang="en-US" sz="2400" dirty="0"/>
              <a:t>Trading Bot – Azure Logic Apps</a:t>
            </a:r>
          </a:p>
          <a:p>
            <a:pPr marL="795597" lvl="2" indent="-571500">
              <a:buFont typeface="Arial" panose="020B0604020202020204" pitchFamily="34" charset="0"/>
              <a:buChar char="•"/>
            </a:pPr>
            <a:r>
              <a:rPr lang="en-US" sz="2400" dirty="0"/>
              <a:t>HR Bot – Microsoft Flow</a:t>
            </a:r>
          </a:p>
          <a:p>
            <a:pPr marL="795597" lvl="2" indent="-571500">
              <a:buFont typeface="Arial" panose="020B0604020202020204" pitchFamily="34" charset="0"/>
              <a:buChar char="•"/>
            </a:pPr>
            <a:r>
              <a:rPr lang="en-US" sz="2400" dirty="0"/>
              <a:t>Access Management Bot – Microsoft Flow</a:t>
            </a:r>
          </a:p>
          <a:p>
            <a:endParaRPr lang="en-US" dirty="0">
              <a:solidFill>
                <a:schemeClr val="accent2"/>
              </a:solidFill>
            </a:endParaRPr>
          </a:p>
        </p:txBody>
      </p:sp>
    </p:spTree>
    <p:extLst>
      <p:ext uri="{BB962C8B-B14F-4D97-AF65-F5344CB8AC3E}">
        <p14:creationId xmlns:p14="http://schemas.microsoft.com/office/powerpoint/2010/main" val="242042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F20B3CF4-61CE-485E-838B-56DEF97F3215}"/>
              </a:ext>
            </a:extLst>
          </p:cNvPr>
          <p:cNvSpPr txBox="1">
            <a:spLocks/>
          </p:cNvSpPr>
          <p:nvPr/>
        </p:nvSpPr>
        <p:spPr>
          <a:xfrm>
            <a:off x="490194" y="685950"/>
            <a:ext cx="11273794" cy="410697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i="1" dirty="0">
                <a:solidFill>
                  <a:schemeClr val="tx1"/>
                </a:solidFill>
              </a:rPr>
              <a:t>“Digital Transformation is the methodology in which organizations transform, create new business models and culture with digital technologies.”</a:t>
            </a:r>
            <a:r>
              <a:rPr lang="en-US" sz="3200" dirty="0">
                <a:solidFill>
                  <a:schemeClr val="tx1"/>
                </a:solidFill>
              </a:rPr>
              <a:t> </a:t>
            </a:r>
          </a:p>
          <a:p>
            <a:endParaRPr lang="en-US" sz="3200" dirty="0">
              <a:solidFill>
                <a:schemeClr val="tx1"/>
              </a:solidFill>
            </a:endParaRPr>
          </a:p>
          <a:p>
            <a:r>
              <a:rPr lang="en-US" sz="3200" dirty="0">
                <a:solidFill>
                  <a:schemeClr val="tx1"/>
                </a:solidFill>
              </a:rPr>
              <a:t>Ray Wang, Constellation Research</a:t>
            </a:r>
          </a:p>
        </p:txBody>
      </p:sp>
      <p:sp>
        <p:nvSpPr>
          <p:cNvPr id="2" name="Title 1"/>
          <p:cNvSpPr>
            <a:spLocks noGrp="1"/>
          </p:cNvSpPr>
          <p:nvPr>
            <p:ph type="title"/>
          </p:nvPr>
        </p:nvSpPr>
        <p:spPr/>
        <p:txBody>
          <a:bodyPr>
            <a:normAutofit/>
          </a:bodyPr>
          <a:lstStyle/>
          <a:p>
            <a:r>
              <a:rPr lang="en-IN" dirty="0">
                <a:solidFill>
                  <a:schemeClr val="tx1"/>
                </a:solidFill>
              </a:rPr>
              <a:t>Digital Transformation</a:t>
            </a:r>
          </a:p>
        </p:txBody>
      </p:sp>
    </p:spTree>
    <p:extLst>
      <p:ext uri="{BB962C8B-B14F-4D97-AF65-F5344CB8AC3E}">
        <p14:creationId xmlns:p14="http://schemas.microsoft.com/office/powerpoint/2010/main" val="30849336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0DCA9E-1A87-47F0-8776-9D71B30D55D6}"/>
              </a:ext>
            </a:extLst>
          </p:cNvPr>
          <p:cNvPicPr>
            <a:picLocks noChangeAspect="1"/>
          </p:cNvPicPr>
          <p:nvPr/>
        </p:nvPicPr>
        <p:blipFill>
          <a:blip r:embed="rId2"/>
          <a:stretch>
            <a:fillRect/>
          </a:stretch>
        </p:blipFill>
        <p:spPr>
          <a:xfrm>
            <a:off x="-75414" y="0"/>
            <a:ext cx="12391046" cy="6938128"/>
          </a:xfrm>
          <a:prstGeom prst="rect">
            <a:avLst/>
          </a:prstGeom>
        </p:spPr>
      </p:pic>
      <p:sp>
        <p:nvSpPr>
          <p:cNvPr id="2" name="Title 1">
            <a:extLst>
              <a:ext uri="{FF2B5EF4-FFF2-40B4-BE49-F238E27FC236}">
                <a16:creationId xmlns:a16="http://schemas.microsoft.com/office/drawing/2014/main" id="{72083D52-3A24-465C-9C5B-34BB0FD7E09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0601162-3B8A-4CD7-9CEB-4F3517EA3947}"/>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10982642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Digital Transformation - IT Enablement</a:t>
            </a:r>
          </a:p>
        </p:txBody>
      </p:sp>
      <p:sp>
        <p:nvSpPr>
          <p:cNvPr id="5" name="Text Placeholder 4">
            <a:extLst>
              <a:ext uri="{FF2B5EF4-FFF2-40B4-BE49-F238E27FC236}">
                <a16:creationId xmlns:a16="http://schemas.microsoft.com/office/drawing/2014/main" id="{572B2825-23C6-4884-BFD9-E359376A48AF}"/>
              </a:ext>
            </a:extLst>
          </p:cNvPr>
          <p:cNvSpPr>
            <a:spLocks noGrp="1"/>
          </p:cNvSpPr>
          <p:nvPr>
            <p:ph type="body" sz="quarter" idx="10"/>
          </p:nvPr>
        </p:nvSpPr>
        <p:spPr/>
        <p:txBody>
          <a:bodyPr/>
          <a:lstStyle/>
          <a:p>
            <a:endParaRPr lang="en-IN"/>
          </a:p>
        </p:txBody>
      </p:sp>
      <p:grpSp>
        <p:nvGrpSpPr>
          <p:cNvPr id="13" name="Group 12"/>
          <p:cNvGrpSpPr/>
          <p:nvPr/>
        </p:nvGrpSpPr>
        <p:grpSpPr>
          <a:xfrm>
            <a:off x="3356303" y="1095216"/>
            <a:ext cx="2511149" cy="1954040"/>
            <a:chOff x="333136" y="2263552"/>
            <a:chExt cx="2511505" cy="2115510"/>
          </a:xfrm>
        </p:grpSpPr>
        <p:pic>
          <p:nvPicPr>
            <p:cNvPr id="6" name="Picture 5"/>
            <p:cNvPicPr>
              <a:picLocks noChangeAspect="1"/>
            </p:cNvPicPr>
            <p:nvPr/>
          </p:nvPicPr>
          <p:blipFill>
            <a:blip r:embed="rId3"/>
            <a:stretch>
              <a:fillRect/>
            </a:stretch>
          </p:blipFill>
          <p:spPr>
            <a:xfrm>
              <a:off x="333136" y="2263552"/>
              <a:ext cx="2511505" cy="2115458"/>
            </a:xfrm>
            <a:prstGeom prst="rect">
              <a:avLst/>
            </a:prstGeom>
          </p:spPr>
        </p:pic>
        <p:sp>
          <p:nvSpPr>
            <p:cNvPr id="8" name="TextBox 7"/>
            <p:cNvSpPr txBox="1"/>
            <p:nvPr/>
          </p:nvSpPr>
          <p:spPr>
            <a:xfrm>
              <a:off x="605285" y="4009678"/>
              <a:ext cx="1922594" cy="369384"/>
            </a:xfrm>
            <a:prstGeom prst="rect">
              <a:avLst/>
            </a:prstGeom>
            <a:noFill/>
          </p:spPr>
          <p:txBody>
            <a:bodyPr wrap="none" rtlCol="0">
              <a:spAutoFit/>
            </a:bodyPr>
            <a:lstStyle/>
            <a:p>
              <a:pPr defTabSz="914225">
                <a:defRPr/>
              </a:pPr>
              <a:r>
                <a:rPr lang="en-US" kern="0" dirty="0">
                  <a:solidFill>
                    <a:sysClr val="windowText" lastClr="000000"/>
                  </a:solidFill>
                </a:rPr>
                <a:t>Zero Data Centre</a:t>
              </a:r>
            </a:p>
          </p:txBody>
        </p:sp>
      </p:grpSp>
      <p:grpSp>
        <p:nvGrpSpPr>
          <p:cNvPr id="14" name="Group 13"/>
          <p:cNvGrpSpPr/>
          <p:nvPr/>
        </p:nvGrpSpPr>
        <p:grpSpPr>
          <a:xfrm>
            <a:off x="6083862" y="1141142"/>
            <a:ext cx="2793456" cy="1895273"/>
            <a:chOff x="3129834" y="2515422"/>
            <a:chExt cx="2793853" cy="1895542"/>
          </a:xfrm>
        </p:grpSpPr>
        <p:pic>
          <p:nvPicPr>
            <p:cNvPr id="10" name="Picture 9"/>
            <p:cNvPicPr>
              <a:picLocks noChangeAspect="1"/>
            </p:cNvPicPr>
            <p:nvPr/>
          </p:nvPicPr>
          <p:blipFill>
            <a:blip r:embed="rId4"/>
            <a:stretch>
              <a:fillRect/>
            </a:stretch>
          </p:blipFill>
          <p:spPr>
            <a:xfrm>
              <a:off x="3129834" y="2515422"/>
              <a:ext cx="2793853" cy="1845682"/>
            </a:xfrm>
            <a:prstGeom prst="rect">
              <a:avLst/>
            </a:prstGeom>
          </p:spPr>
        </p:pic>
        <p:sp>
          <p:nvSpPr>
            <p:cNvPr id="11" name="TextBox 10"/>
            <p:cNvSpPr txBox="1"/>
            <p:nvPr/>
          </p:nvSpPr>
          <p:spPr>
            <a:xfrm>
              <a:off x="3418174" y="4036118"/>
              <a:ext cx="2372765" cy="374846"/>
            </a:xfrm>
            <a:prstGeom prst="rect">
              <a:avLst/>
            </a:prstGeom>
            <a:noFill/>
          </p:spPr>
          <p:txBody>
            <a:bodyPr wrap="none" rtlCol="0">
              <a:spAutoFit/>
            </a:bodyPr>
            <a:lstStyle/>
            <a:p>
              <a:pPr defTabSz="914225">
                <a:defRPr/>
              </a:pPr>
              <a:r>
                <a:rPr lang="en-US" kern="0">
                  <a:solidFill>
                    <a:sysClr val="windowText" lastClr="000000"/>
                  </a:solidFill>
                </a:rPr>
                <a:t>Leveraging Platforms</a:t>
              </a:r>
            </a:p>
          </p:txBody>
        </p:sp>
      </p:grpSp>
      <p:sp>
        <p:nvSpPr>
          <p:cNvPr id="16" name="TextBox 15"/>
          <p:cNvSpPr txBox="1"/>
          <p:nvPr/>
        </p:nvSpPr>
        <p:spPr>
          <a:xfrm>
            <a:off x="4380473" y="3465554"/>
            <a:ext cx="1066167" cy="374793"/>
          </a:xfrm>
          <a:prstGeom prst="rect">
            <a:avLst/>
          </a:prstGeom>
          <a:noFill/>
        </p:spPr>
        <p:txBody>
          <a:bodyPr wrap="none" rtlCol="0">
            <a:spAutoFit/>
          </a:bodyPr>
          <a:lstStyle/>
          <a:p>
            <a:pPr defTabSz="914225">
              <a:defRPr/>
            </a:pPr>
            <a:r>
              <a:rPr lang="en-US" kern="0" dirty="0">
                <a:solidFill>
                  <a:sysClr val="windowText" lastClr="000000"/>
                </a:solidFill>
              </a:rPr>
              <a:t>Metered</a:t>
            </a:r>
          </a:p>
        </p:txBody>
      </p:sp>
      <p:pic>
        <p:nvPicPr>
          <p:cNvPr id="18" name="Picture 17"/>
          <p:cNvPicPr>
            <a:picLocks noChangeAspect="1"/>
          </p:cNvPicPr>
          <p:nvPr/>
        </p:nvPicPr>
        <p:blipFill>
          <a:blip r:embed="rId5"/>
          <a:stretch>
            <a:fillRect/>
          </a:stretch>
        </p:blipFill>
        <p:spPr>
          <a:xfrm>
            <a:off x="3356303" y="4454199"/>
            <a:ext cx="1224044" cy="816029"/>
          </a:xfrm>
          <a:prstGeom prst="rect">
            <a:avLst/>
          </a:prstGeom>
        </p:spPr>
      </p:pic>
      <p:sp>
        <p:nvSpPr>
          <p:cNvPr id="27" name="TextBox 26"/>
          <p:cNvSpPr txBox="1"/>
          <p:nvPr/>
        </p:nvSpPr>
        <p:spPr>
          <a:xfrm>
            <a:off x="4514411" y="4696537"/>
            <a:ext cx="827354" cy="374793"/>
          </a:xfrm>
          <a:prstGeom prst="rect">
            <a:avLst/>
          </a:prstGeom>
          <a:noFill/>
        </p:spPr>
        <p:txBody>
          <a:bodyPr wrap="none" rtlCol="0">
            <a:spAutoFit/>
          </a:bodyPr>
          <a:lstStyle/>
          <a:p>
            <a:pPr defTabSz="914225">
              <a:defRPr/>
            </a:pPr>
            <a:r>
              <a:rPr lang="en-US" kern="0">
                <a:solidFill>
                  <a:sysClr val="windowText" lastClr="000000"/>
                </a:solidFill>
              </a:rPr>
              <a:t>Elastic</a:t>
            </a:r>
          </a:p>
        </p:txBody>
      </p:sp>
      <p:pic>
        <p:nvPicPr>
          <p:cNvPr id="19" name="Picture 18"/>
          <p:cNvPicPr>
            <a:picLocks noChangeAspect="1"/>
          </p:cNvPicPr>
          <p:nvPr/>
        </p:nvPicPr>
        <p:blipFill>
          <a:blip r:embed="rId6"/>
          <a:stretch>
            <a:fillRect/>
          </a:stretch>
        </p:blipFill>
        <p:spPr>
          <a:xfrm>
            <a:off x="3295813" y="5486159"/>
            <a:ext cx="1231220" cy="1155030"/>
          </a:xfrm>
          <a:prstGeom prst="rect">
            <a:avLst/>
          </a:prstGeom>
        </p:spPr>
      </p:pic>
      <p:sp>
        <p:nvSpPr>
          <p:cNvPr id="29" name="TextBox 28"/>
          <p:cNvSpPr txBox="1"/>
          <p:nvPr/>
        </p:nvSpPr>
        <p:spPr>
          <a:xfrm>
            <a:off x="4514411" y="5836556"/>
            <a:ext cx="1391728" cy="369332"/>
          </a:xfrm>
          <a:prstGeom prst="rect">
            <a:avLst/>
          </a:prstGeom>
          <a:noFill/>
        </p:spPr>
        <p:txBody>
          <a:bodyPr wrap="none" rtlCol="0">
            <a:spAutoFit/>
          </a:bodyPr>
          <a:lstStyle/>
          <a:p>
            <a:pPr defTabSz="914225">
              <a:defRPr/>
            </a:pPr>
            <a:r>
              <a:rPr lang="en-US" kern="0">
                <a:solidFill>
                  <a:sysClr val="windowText" lastClr="000000"/>
                </a:solidFill>
              </a:rPr>
              <a:t>Automation</a:t>
            </a:r>
          </a:p>
        </p:txBody>
      </p:sp>
      <p:pic>
        <p:nvPicPr>
          <p:cNvPr id="20" name="Picture 19"/>
          <p:cNvPicPr>
            <a:picLocks noChangeAspect="1"/>
          </p:cNvPicPr>
          <p:nvPr/>
        </p:nvPicPr>
        <p:blipFill>
          <a:blip r:embed="rId7"/>
          <a:stretch>
            <a:fillRect/>
          </a:stretch>
        </p:blipFill>
        <p:spPr>
          <a:xfrm>
            <a:off x="6105150" y="3213379"/>
            <a:ext cx="1321294" cy="1022503"/>
          </a:xfrm>
          <a:prstGeom prst="rect">
            <a:avLst/>
          </a:prstGeom>
        </p:spPr>
      </p:pic>
      <p:sp>
        <p:nvSpPr>
          <p:cNvPr id="21" name="TextBox 20"/>
          <p:cNvSpPr txBox="1"/>
          <p:nvPr/>
        </p:nvSpPr>
        <p:spPr>
          <a:xfrm>
            <a:off x="7321445" y="3539991"/>
            <a:ext cx="692720" cy="374793"/>
          </a:xfrm>
          <a:prstGeom prst="rect">
            <a:avLst/>
          </a:prstGeom>
          <a:noFill/>
        </p:spPr>
        <p:txBody>
          <a:bodyPr wrap="none" rtlCol="0">
            <a:spAutoFit/>
          </a:bodyPr>
          <a:lstStyle/>
          <a:p>
            <a:pPr defTabSz="914225">
              <a:defRPr/>
            </a:pPr>
            <a:r>
              <a:rPr lang="en-US" kern="0">
                <a:solidFill>
                  <a:sysClr val="windowText" lastClr="000000"/>
                </a:solidFill>
              </a:rPr>
              <a:t>Time</a:t>
            </a:r>
          </a:p>
        </p:txBody>
      </p:sp>
      <p:pic>
        <p:nvPicPr>
          <p:cNvPr id="22" name="Picture 21"/>
          <p:cNvPicPr>
            <a:picLocks noChangeAspect="1"/>
          </p:cNvPicPr>
          <p:nvPr/>
        </p:nvPicPr>
        <p:blipFill>
          <a:blip r:embed="rId8"/>
          <a:stretch>
            <a:fillRect/>
          </a:stretch>
        </p:blipFill>
        <p:spPr>
          <a:xfrm>
            <a:off x="6121810" y="4507042"/>
            <a:ext cx="1753625" cy="464195"/>
          </a:xfrm>
          <a:prstGeom prst="rect">
            <a:avLst/>
          </a:prstGeom>
        </p:spPr>
      </p:pic>
      <p:sp>
        <p:nvSpPr>
          <p:cNvPr id="34" name="TextBox 33"/>
          <p:cNvSpPr txBox="1"/>
          <p:nvPr/>
        </p:nvSpPr>
        <p:spPr>
          <a:xfrm>
            <a:off x="7920865" y="4554498"/>
            <a:ext cx="832161" cy="374793"/>
          </a:xfrm>
          <a:prstGeom prst="rect">
            <a:avLst/>
          </a:prstGeom>
          <a:noFill/>
        </p:spPr>
        <p:txBody>
          <a:bodyPr wrap="none" rtlCol="0">
            <a:spAutoFit/>
          </a:bodyPr>
          <a:lstStyle/>
          <a:p>
            <a:pPr defTabSz="914225">
              <a:defRPr/>
            </a:pPr>
            <a:r>
              <a:rPr lang="en-US" kern="0">
                <a:solidFill>
                  <a:sysClr val="windowText" lastClr="000000"/>
                </a:solidFill>
              </a:rPr>
              <a:t>Speed</a:t>
            </a:r>
          </a:p>
        </p:txBody>
      </p:sp>
      <p:pic>
        <p:nvPicPr>
          <p:cNvPr id="23" name="Picture 22"/>
          <p:cNvPicPr>
            <a:picLocks noChangeAspect="1"/>
          </p:cNvPicPr>
          <p:nvPr/>
        </p:nvPicPr>
        <p:blipFill>
          <a:blip r:embed="rId9"/>
          <a:stretch>
            <a:fillRect/>
          </a:stretch>
        </p:blipFill>
        <p:spPr>
          <a:xfrm>
            <a:off x="6132427" y="5486159"/>
            <a:ext cx="1423595" cy="949063"/>
          </a:xfrm>
          <a:prstGeom prst="rect">
            <a:avLst/>
          </a:prstGeom>
        </p:spPr>
      </p:pic>
      <p:sp>
        <p:nvSpPr>
          <p:cNvPr id="36" name="TextBox 35"/>
          <p:cNvSpPr txBox="1"/>
          <p:nvPr/>
        </p:nvSpPr>
        <p:spPr>
          <a:xfrm>
            <a:off x="7459696" y="5776051"/>
            <a:ext cx="764844" cy="374793"/>
          </a:xfrm>
          <a:prstGeom prst="rect">
            <a:avLst/>
          </a:prstGeom>
          <a:noFill/>
        </p:spPr>
        <p:txBody>
          <a:bodyPr wrap="none" rtlCol="0">
            <a:spAutoFit/>
          </a:bodyPr>
          <a:lstStyle/>
          <a:p>
            <a:pPr defTabSz="914225">
              <a:defRPr/>
            </a:pPr>
            <a:r>
              <a:rPr lang="en-US" kern="0">
                <a:solidFill>
                  <a:sysClr val="windowText" lastClr="000000"/>
                </a:solidFill>
              </a:rPr>
              <a:t>Value</a:t>
            </a:r>
          </a:p>
        </p:txBody>
      </p:sp>
      <p:grpSp>
        <p:nvGrpSpPr>
          <p:cNvPr id="31" name="Group 30"/>
          <p:cNvGrpSpPr/>
          <p:nvPr/>
        </p:nvGrpSpPr>
        <p:grpSpPr>
          <a:xfrm>
            <a:off x="9411709" y="1217331"/>
            <a:ext cx="2145139" cy="1769282"/>
            <a:chOff x="6454072" y="1104055"/>
            <a:chExt cx="2145443" cy="1769532"/>
          </a:xfrm>
        </p:grpSpPr>
        <p:sp>
          <p:nvSpPr>
            <p:cNvPr id="24" name="TextBox 23"/>
            <p:cNvSpPr txBox="1"/>
            <p:nvPr/>
          </p:nvSpPr>
          <p:spPr>
            <a:xfrm>
              <a:off x="6454072" y="2504203"/>
              <a:ext cx="2145443" cy="369384"/>
            </a:xfrm>
            <a:prstGeom prst="rect">
              <a:avLst/>
            </a:prstGeom>
            <a:noFill/>
          </p:spPr>
          <p:txBody>
            <a:bodyPr wrap="none" rtlCol="0">
              <a:spAutoFit/>
            </a:bodyPr>
            <a:lstStyle/>
            <a:p>
              <a:pPr defTabSz="914225">
                <a:defRPr/>
              </a:pPr>
              <a:r>
                <a:rPr lang="en-US" kern="0">
                  <a:solidFill>
                    <a:sysClr val="windowText" lastClr="000000"/>
                  </a:solidFill>
                </a:rPr>
                <a:t>Automating Insight</a:t>
              </a:r>
            </a:p>
          </p:txBody>
        </p:sp>
        <p:pic>
          <p:nvPicPr>
            <p:cNvPr id="30" name="Picture 29"/>
            <p:cNvPicPr>
              <a:picLocks noChangeAspect="1"/>
            </p:cNvPicPr>
            <p:nvPr/>
          </p:nvPicPr>
          <p:blipFill>
            <a:blip r:embed="rId10"/>
            <a:stretch>
              <a:fillRect/>
            </a:stretch>
          </p:blipFill>
          <p:spPr>
            <a:xfrm>
              <a:off x="6897177" y="1104055"/>
              <a:ext cx="1266759" cy="1476864"/>
            </a:xfrm>
            <a:prstGeom prst="rect">
              <a:avLst/>
            </a:prstGeom>
          </p:spPr>
        </p:pic>
      </p:grpSp>
      <p:pic>
        <p:nvPicPr>
          <p:cNvPr id="35" name="Picture 34"/>
          <p:cNvPicPr>
            <a:picLocks noChangeAspect="1"/>
          </p:cNvPicPr>
          <p:nvPr/>
        </p:nvPicPr>
        <p:blipFill>
          <a:blip r:embed="rId11"/>
          <a:stretch>
            <a:fillRect/>
          </a:stretch>
        </p:blipFill>
        <p:spPr>
          <a:xfrm>
            <a:off x="9042913" y="3247322"/>
            <a:ext cx="822845" cy="807608"/>
          </a:xfrm>
          <a:prstGeom prst="rect">
            <a:avLst/>
          </a:prstGeom>
        </p:spPr>
      </p:pic>
      <p:sp>
        <p:nvSpPr>
          <p:cNvPr id="37" name="TextBox 36"/>
          <p:cNvSpPr txBox="1"/>
          <p:nvPr/>
        </p:nvSpPr>
        <p:spPr>
          <a:xfrm>
            <a:off x="9701968" y="3469342"/>
            <a:ext cx="2247731" cy="369332"/>
          </a:xfrm>
          <a:prstGeom prst="rect">
            <a:avLst/>
          </a:prstGeom>
          <a:noFill/>
        </p:spPr>
        <p:txBody>
          <a:bodyPr wrap="none" rtlCol="0">
            <a:spAutoFit/>
          </a:bodyPr>
          <a:lstStyle/>
          <a:p>
            <a:pPr defTabSz="914225">
              <a:defRPr/>
            </a:pPr>
            <a:r>
              <a:rPr lang="en-US" kern="0">
                <a:solidFill>
                  <a:sysClr val="windowText" lastClr="000000"/>
                </a:solidFill>
              </a:rPr>
              <a:t>Artificial Intelligence</a:t>
            </a:r>
          </a:p>
        </p:txBody>
      </p:sp>
      <p:pic>
        <p:nvPicPr>
          <p:cNvPr id="38" name="Picture 37"/>
          <p:cNvPicPr>
            <a:picLocks noChangeAspect="1"/>
          </p:cNvPicPr>
          <p:nvPr/>
        </p:nvPicPr>
        <p:blipFill>
          <a:blip r:embed="rId12"/>
          <a:stretch>
            <a:fillRect/>
          </a:stretch>
        </p:blipFill>
        <p:spPr>
          <a:xfrm>
            <a:off x="9101201" y="4140119"/>
            <a:ext cx="844178" cy="972176"/>
          </a:xfrm>
          <a:prstGeom prst="rect">
            <a:avLst/>
          </a:prstGeom>
        </p:spPr>
      </p:pic>
      <p:sp>
        <p:nvSpPr>
          <p:cNvPr id="39" name="TextBox 38"/>
          <p:cNvSpPr txBox="1"/>
          <p:nvPr/>
        </p:nvSpPr>
        <p:spPr>
          <a:xfrm>
            <a:off x="9865759" y="4511898"/>
            <a:ext cx="1992405" cy="369332"/>
          </a:xfrm>
          <a:prstGeom prst="rect">
            <a:avLst/>
          </a:prstGeom>
          <a:noFill/>
        </p:spPr>
        <p:txBody>
          <a:bodyPr wrap="none" rtlCol="0">
            <a:spAutoFit/>
          </a:bodyPr>
          <a:lstStyle/>
          <a:p>
            <a:pPr defTabSz="914367"/>
            <a:r>
              <a:rPr lang="en-US">
                <a:solidFill>
                  <a:srgbClr val="505050"/>
                </a:solidFill>
              </a:rPr>
              <a:t>Machine Learning</a:t>
            </a:r>
          </a:p>
        </p:txBody>
      </p:sp>
      <p:pic>
        <p:nvPicPr>
          <p:cNvPr id="40" name="Picture 39"/>
          <p:cNvPicPr>
            <a:picLocks noChangeAspect="1"/>
          </p:cNvPicPr>
          <p:nvPr/>
        </p:nvPicPr>
        <p:blipFill>
          <a:blip r:embed="rId13"/>
          <a:stretch>
            <a:fillRect/>
          </a:stretch>
        </p:blipFill>
        <p:spPr>
          <a:xfrm>
            <a:off x="9102268" y="5202570"/>
            <a:ext cx="1030080" cy="1231220"/>
          </a:xfrm>
          <a:prstGeom prst="rect">
            <a:avLst/>
          </a:prstGeom>
        </p:spPr>
      </p:pic>
      <p:sp>
        <p:nvSpPr>
          <p:cNvPr id="32" name="TextBox 31"/>
          <p:cNvSpPr txBox="1"/>
          <p:nvPr/>
        </p:nvSpPr>
        <p:spPr>
          <a:xfrm>
            <a:off x="9934371" y="5694394"/>
            <a:ext cx="636622" cy="374793"/>
          </a:xfrm>
          <a:prstGeom prst="rect">
            <a:avLst/>
          </a:prstGeom>
          <a:noFill/>
        </p:spPr>
        <p:txBody>
          <a:bodyPr wrap="none" rtlCol="0">
            <a:spAutoFit/>
          </a:bodyPr>
          <a:lstStyle/>
          <a:p>
            <a:pPr defTabSz="914367"/>
            <a:r>
              <a:rPr lang="en-US">
                <a:solidFill>
                  <a:srgbClr val="505050"/>
                </a:solidFill>
              </a:rPr>
              <a:t>Bots</a:t>
            </a:r>
          </a:p>
        </p:txBody>
      </p:sp>
      <p:pic>
        <p:nvPicPr>
          <p:cNvPr id="4" name="Picture 3"/>
          <p:cNvPicPr>
            <a:picLocks noChangeAspect="1"/>
          </p:cNvPicPr>
          <p:nvPr/>
        </p:nvPicPr>
        <p:blipFill>
          <a:blip r:embed="rId14"/>
          <a:stretch>
            <a:fillRect/>
          </a:stretch>
        </p:blipFill>
        <p:spPr>
          <a:xfrm>
            <a:off x="293469" y="1187938"/>
            <a:ext cx="797493" cy="1280972"/>
          </a:xfrm>
          <a:prstGeom prst="rect">
            <a:avLst/>
          </a:prstGeom>
        </p:spPr>
      </p:pic>
      <p:pic>
        <p:nvPicPr>
          <p:cNvPr id="41" name="Picture 40"/>
          <p:cNvPicPr>
            <a:picLocks noChangeAspect="1"/>
          </p:cNvPicPr>
          <p:nvPr/>
        </p:nvPicPr>
        <p:blipFill>
          <a:blip r:embed="rId14"/>
          <a:stretch>
            <a:fillRect/>
          </a:stretch>
        </p:blipFill>
        <p:spPr>
          <a:xfrm>
            <a:off x="998334" y="1187938"/>
            <a:ext cx="797493" cy="1280972"/>
          </a:xfrm>
          <a:prstGeom prst="rect">
            <a:avLst/>
          </a:prstGeom>
        </p:spPr>
      </p:pic>
      <p:pic>
        <p:nvPicPr>
          <p:cNvPr id="42" name="Picture 41"/>
          <p:cNvPicPr>
            <a:picLocks noChangeAspect="1"/>
          </p:cNvPicPr>
          <p:nvPr/>
        </p:nvPicPr>
        <p:blipFill>
          <a:blip r:embed="rId14"/>
          <a:stretch>
            <a:fillRect/>
          </a:stretch>
        </p:blipFill>
        <p:spPr>
          <a:xfrm>
            <a:off x="1763280" y="1187938"/>
            <a:ext cx="797493" cy="1280972"/>
          </a:xfrm>
          <a:prstGeom prst="rect">
            <a:avLst/>
          </a:prstGeom>
        </p:spPr>
      </p:pic>
      <p:sp>
        <p:nvSpPr>
          <p:cNvPr id="43" name="TextBox 42"/>
          <p:cNvSpPr txBox="1"/>
          <p:nvPr/>
        </p:nvSpPr>
        <p:spPr>
          <a:xfrm>
            <a:off x="762188" y="2457873"/>
            <a:ext cx="1394227" cy="367477"/>
          </a:xfrm>
          <a:prstGeom prst="rect">
            <a:avLst/>
          </a:prstGeom>
          <a:noFill/>
        </p:spPr>
        <p:txBody>
          <a:bodyPr wrap="none" rtlCol="0">
            <a:spAutoFit/>
          </a:bodyPr>
          <a:lstStyle/>
          <a:p>
            <a:pPr defTabSz="914225">
              <a:defRPr/>
            </a:pPr>
            <a:r>
              <a:rPr lang="en-US" kern="0" dirty="0">
                <a:solidFill>
                  <a:sysClr val="windowText" lastClr="000000"/>
                </a:solidFill>
              </a:rPr>
              <a:t>Data Center</a:t>
            </a:r>
          </a:p>
        </p:txBody>
      </p:sp>
      <p:pic>
        <p:nvPicPr>
          <p:cNvPr id="9" name="Picture 8"/>
          <p:cNvPicPr>
            <a:picLocks noChangeAspect="1"/>
          </p:cNvPicPr>
          <p:nvPr/>
        </p:nvPicPr>
        <p:blipFill>
          <a:blip r:embed="rId15"/>
          <a:stretch>
            <a:fillRect/>
          </a:stretch>
        </p:blipFill>
        <p:spPr>
          <a:xfrm>
            <a:off x="31257" y="3156236"/>
            <a:ext cx="960234" cy="989780"/>
          </a:xfrm>
          <a:prstGeom prst="rect">
            <a:avLst/>
          </a:prstGeom>
        </p:spPr>
      </p:pic>
      <p:sp>
        <p:nvSpPr>
          <p:cNvPr id="12" name="TextBox 11"/>
          <p:cNvSpPr txBox="1"/>
          <p:nvPr/>
        </p:nvSpPr>
        <p:spPr>
          <a:xfrm>
            <a:off x="891200" y="3381394"/>
            <a:ext cx="1509009" cy="539462"/>
          </a:xfrm>
          <a:prstGeom prst="rect">
            <a:avLst/>
          </a:prstGeom>
          <a:noFill/>
        </p:spPr>
        <p:txBody>
          <a:bodyPr wrap="none" lIns="179285" tIns="143428" rIns="179285" bIns="143428" rtlCol="0">
            <a:spAutoFit/>
          </a:bodyPr>
          <a:lstStyle/>
          <a:p>
            <a:pPr defTabSz="914367">
              <a:lnSpc>
                <a:spcPct val="90000"/>
              </a:lnSpc>
              <a:spcAft>
                <a:spcPts val="588"/>
              </a:spcAft>
            </a:pPr>
            <a:r>
              <a:rPr lang="en-US" sz="1804" dirty="0">
                <a:gradFill>
                  <a:gsLst>
                    <a:gs pos="2917">
                      <a:srgbClr val="505050"/>
                    </a:gs>
                    <a:gs pos="30000">
                      <a:srgbClr val="505050"/>
                    </a:gs>
                  </a:gsLst>
                  <a:lin ang="5400000" scaled="0"/>
                </a:gradFill>
              </a:rPr>
              <a:t>Fixed Costs</a:t>
            </a:r>
          </a:p>
        </p:txBody>
      </p:sp>
      <p:pic>
        <p:nvPicPr>
          <p:cNvPr id="17" name="Picture 16"/>
          <p:cNvPicPr>
            <a:picLocks noChangeAspect="1"/>
          </p:cNvPicPr>
          <p:nvPr/>
        </p:nvPicPr>
        <p:blipFill>
          <a:blip r:embed="rId16"/>
          <a:stretch>
            <a:fillRect/>
          </a:stretch>
        </p:blipFill>
        <p:spPr>
          <a:xfrm>
            <a:off x="25914" y="4412470"/>
            <a:ext cx="1345121" cy="782955"/>
          </a:xfrm>
          <a:prstGeom prst="rect">
            <a:avLst/>
          </a:prstGeom>
        </p:spPr>
      </p:pic>
      <p:sp>
        <p:nvSpPr>
          <p:cNvPr id="44" name="TextBox 43"/>
          <p:cNvSpPr txBox="1"/>
          <p:nvPr/>
        </p:nvSpPr>
        <p:spPr>
          <a:xfrm>
            <a:off x="1209870" y="4337872"/>
            <a:ext cx="1724618" cy="864697"/>
          </a:xfrm>
          <a:prstGeom prst="rect">
            <a:avLst/>
          </a:prstGeom>
          <a:noFill/>
        </p:spPr>
        <p:txBody>
          <a:bodyPr wrap="none" lIns="179285" tIns="143428" rIns="179285" bIns="143428" rtlCol="0">
            <a:spAutoFit/>
          </a:bodyPr>
          <a:lstStyle/>
          <a:p>
            <a:pPr defTabSz="914367">
              <a:lnSpc>
                <a:spcPct val="90000"/>
              </a:lnSpc>
              <a:spcAft>
                <a:spcPts val="588"/>
              </a:spcAft>
            </a:pPr>
            <a:r>
              <a:rPr lang="en-US" sz="1804" dirty="0">
                <a:gradFill>
                  <a:gsLst>
                    <a:gs pos="2917">
                      <a:srgbClr val="505050"/>
                    </a:gs>
                    <a:gs pos="30000">
                      <a:srgbClr val="505050"/>
                    </a:gs>
                  </a:gsLst>
                  <a:lin ang="5400000" scaled="0"/>
                </a:gradFill>
              </a:rPr>
              <a:t>Fixed </a:t>
            </a:r>
          </a:p>
          <a:p>
            <a:pPr defTabSz="914367">
              <a:lnSpc>
                <a:spcPct val="90000"/>
              </a:lnSpc>
              <a:spcAft>
                <a:spcPts val="588"/>
              </a:spcAft>
            </a:pPr>
            <a:r>
              <a:rPr lang="en-US" sz="1804" dirty="0">
                <a:gradFill>
                  <a:gsLst>
                    <a:gs pos="2917">
                      <a:srgbClr val="505050"/>
                    </a:gs>
                    <a:gs pos="30000">
                      <a:srgbClr val="505050"/>
                    </a:gs>
                  </a:gsLst>
                  <a:lin ang="5400000" scaled="0"/>
                </a:gradFill>
              </a:rPr>
              <a:t>Infrastructure</a:t>
            </a:r>
          </a:p>
        </p:txBody>
      </p:sp>
      <p:pic>
        <p:nvPicPr>
          <p:cNvPr id="25" name="Picture 24"/>
          <p:cNvPicPr>
            <a:picLocks noChangeAspect="1"/>
          </p:cNvPicPr>
          <p:nvPr/>
        </p:nvPicPr>
        <p:blipFill>
          <a:blip r:embed="rId17"/>
          <a:stretch>
            <a:fillRect/>
          </a:stretch>
        </p:blipFill>
        <p:spPr>
          <a:xfrm>
            <a:off x="-7229" y="5554823"/>
            <a:ext cx="1335676" cy="938260"/>
          </a:xfrm>
          <a:prstGeom prst="rect">
            <a:avLst/>
          </a:prstGeom>
        </p:spPr>
      </p:pic>
      <p:sp>
        <p:nvSpPr>
          <p:cNvPr id="45" name="TextBox 44"/>
          <p:cNvSpPr txBox="1"/>
          <p:nvPr/>
        </p:nvSpPr>
        <p:spPr>
          <a:xfrm>
            <a:off x="1224176" y="5739535"/>
            <a:ext cx="1287680" cy="864697"/>
          </a:xfrm>
          <a:prstGeom prst="rect">
            <a:avLst/>
          </a:prstGeom>
          <a:noFill/>
        </p:spPr>
        <p:txBody>
          <a:bodyPr wrap="none" lIns="179285" tIns="143428" rIns="179285" bIns="143428" rtlCol="0">
            <a:spAutoFit/>
          </a:bodyPr>
          <a:lstStyle/>
          <a:p>
            <a:pPr defTabSz="914367">
              <a:lnSpc>
                <a:spcPct val="90000"/>
              </a:lnSpc>
              <a:spcAft>
                <a:spcPts val="588"/>
              </a:spcAft>
            </a:pPr>
            <a:r>
              <a:rPr lang="en-US" sz="1804" dirty="0">
                <a:gradFill>
                  <a:gsLst>
                    <a:gs pos="2917">
                      <a:srgbClr val="505050"/>
                    </a:gs>
                    <a:gs pos="30000">
                      <a:srgbClr val="505050"/>
                    </a:gs>
                  </a:gsLst>
                  <a:lin ang="5400000" scaled="0"/>
                </a:gradFill>
              </a:rPr>
              <a:t>Build for </a:t>
            </a:r>
          </a:p>
          <a:p>
            <a:pPr defTabSz="914367">
              <a:lnSpc>
                <a:spcPct val="90000"/>
              </a:lnSpc>
              <a:spcAft>
                <a:spcPts val="588"/>
              </a:spcAft>
            </a:pPr>
            <a:r>
              <a:rPr lang="en-US" sz="1804" dirty="0">
                <a:gradFill>
                  <a:gsLst>
                    <a:gs pos="2917">
                      <a:srgbClr val="505050"/>
                    </a:gs>
                    <a:gs pos="30000">
                      <a:srgbClr val="505050"/>
                    </a:gs>
                  </a:gsLst>
                  <a:lin ang="5400000" scaled="0"/>
                </a:gradFill>
              </a:rPr>
              <a:t>Peak</a:t>
            </a:r>
          </a:p>
        </p:txBody>
      </p:sp>
      <p:sp>
        <p:nvSpPr>
          <p:cNvPr id="46" name="Rectangle 45"/>
          <p:cNvSpPr/>
          <p:nvPr/>
        </p:nvSpPr>
        <p:spPr>
          <a:xfrm>
            <a:off x="5871894" y="1065525"/>
            <a:ext cx="73510" cy="5595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sp>
        <p:nvSpPr>
          <p:cNvPr id="47" name="Rectangle 46"/>
          <p:cNvSpPr/>
          <p:nvPr/>
        </p:nvSpPr>
        <p:spPr>
          <a:xfrm>
            <a:off x="8859976" y="1065524"/>
            <a:ext cx="73510" cy="5595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sp>
        <p:nvSpPr>
          <p:cNvPr id="48" name="Rectangle 47"/>
          <p:cNvSpPr/>
          <p:nvPr/>
        </p:nvSpPr>
        <p:spPr>
          <a:xfrm>
            <a:off x="2809109" y="1074824"/>
            <a:ext cx="73510" cy="5595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endParaRPr>
          </a:p>
        </p:txBody>
      </p:sp>
      <p:sp>
        <p:nvSpPr>
          <p:cNvPr id="7" name="Right Brace 6">
            <a:extLst>
              <a:ext uri="{FF2B5EF4-FFF2-40B4-BE49-F238E27FC236}">
                <a16:creationId xmlns:a16="http://schemas.microsoft.com/office/drawing/2014/main" id="{65BE7E68-7C16-4D06-B21A-4FA77EF7CD5D}"/>
              </a:ext>
            </a:extLst>
          </p:cNvPr>
          <p:cNvSpPr/>
          <p:nvPr/>
        </p:nvSpPr>
        <p:spPr>
          <a:xfrm rot="16200000">
            <a:off x="8765401" y="-342368"/>
            <a:ext cx="252906" cy="3110336"/>
          </a:xfrm>
          <a:prstGeom prst="rightBrace">
            <a:avLst/>
          </a:prstGeom>
          <a:solidFill>
            <a:srgbClr val="FFB900"/>
          </a:soli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B900"/>
              </a:solidFill>
            </a:endParaRPr>
          </a:p>
        </p:txBody>
      </p:sp>
      <p:sp>
        <p:nvSpPr>
          <p:cNvPr id="26" name="TextBox 25">
            <a:extLst>
              <a:ext uri="{FF2B5EF4-FFF2-40B4-BE49-F238E27FC236}">
                <a16:creationId xmlns:a16="http://schemas.microsoft.com/office/drawing/2014/main" id="{6E069AEB-8EA2-4557-B2B0-DBBCB38E00BD}"/>
              </a:ext>
            </a:extLst>
          </p:cNvPr>
          <p:cNvSpPr txBox="1"/>
          <p:nvPr/>
        </p:nvSpPr>
        <p:spPr>
          <a:xfrm>
            <a:off x="8260516" y="691808"/>
            <a:ext cx="1591013" cy="363946"/>
          </a:xfrm>
          <a:prstGeom prst="rect">
            <a:avLst/>
          </a:prstGeom>
          <a:noFill/>
        </p:spPr>
        <p:txBody>
          <a:bodyPr wrap="none" rtlCol="0">
            <a:spAutoFit/>
          </a:bodyPr>
          <a:lstStyle/>
          <a:p>
            <a:r>
              <a:rPr lang="en-US" b="1" dirty="0">
                <a:solidFill>
                  <a:srgbClr val="FFB900"/>
                </a:solidFill>
              </a:rPr>
              <a:t>Area of focus</a:t>
            </a:r>
          </a:p>
        </p:txBody>
      </p:sp>
      <p:pic>
        <p:nvPicPr>
          <p:cNvPr id="28" name="Picture 27">
            <a:extLst>
              <a:ext uri="{FF2B5EF4-FFF2-40B4-BE49-F238E27FC236}">
                <a16:creationId xmlns:a16="http://schemas.microsoft.com/office/drawing/2014/main" id="{13A8F18D-DA91-44BE-B82F-EE9652A713DB}"/>
              </a:ext>
            </a:extLst>
          </p:cNvPr>
          <p:cNvPicPr>
            <a:picLocks noChangeAspect="1"/>
          </p:cNvPicPr>
          <p:nvPr/>
        </p:nvPicPr>
        <p:blipFill>
          <a:blip r:embed="rId18"/>
          <a:stretch>
            <a:fillRect/>
          </a:stretch>
        </p:blipFill>
        <p:spPr>
          <a:xfrm>
            <a:off x="3412748" y="3111513"/>
            <a:ext cx="1009650" cy="1009650"/>
          </a:xfrm>
          <a:prstGeom prst="rect">
            <a:avLst/>
          </a:prstGeom>
        </p:spPr>
      </p:pic>
    </p:spTree>
    <p:extLst>
      <p:ext uri="{BB962C8B-B14F-4D97-AF65-F5344CB8AC3E}">
        <p14:creationId xmlns:p14="http://schemas.microsoft.com/office/powerpoint/2010/main" val="740183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Bots</a:t>
            </a:r>
          </a:p>
        </p:txBody>
      </p:sp>
      <p:sp>
        <p:nvSpPr>
          <p:cNvPr id="3" name="Text Placeholder 2"/>
          <p:cNvSpPr>
            <a:spLocks noGrp="1"/>
          </p:cNvSpPr>
          <p:nvPr>
            <p:ph type="body" sz="quarter" idx="12"/>
          </p:nvPr>
        </p:nvSpPr>
        <p:spPr/>
        <p:txBody>
          <a:bodyPr>
            <a:normAutofit fontScale="62500" lnSpcReduction="20000"/>
          </a:bodyPr>
          <a:lstStyle/>
          <a:p>
            <a:pPr marL="0" indent="0">
              <a:buNone/>
            </a:pPr>
            <a:r>
              <a:rPr lang="en-US" sz="2400" dirty="0"/>
              <a:t>Reduce barriers and empower users through conversational apps.</a:t>
            </a:r>
          </a:p>
        </p:txBody>
      </p:sp>
      <p:pic>
        <p:nvPicPr>
          <p:cNvPr id="4" name="Picture 3">
            <a:extLst>
              <a:ext uri="{FF2B5EF4-FFF2-40B4-BE49-F238E27FC236}">
                <a16:creationId xmlns:a16="http://schemas.microsoft.com/office/drawing/2014/main" id="{897DA097-00CA-4DB3-B056-8E50A4837EFD}"/>
              </a:ext>
            </a:extLst>
          </p:cNvPr>
          <p:cNvPicPr>
            <a:picLocks noChangeAspect="1"/>
          </p:cNvPicPr>
          <p:nvPr/>
        </p:nvPicPr>
        <p:blipFill>
          <a:blip r:embed="rId3"/>
          <a:stretch>
            <a:fillRect/>
          </a:stretch>
        </p:blipFill>
        <p:spPr>
          <a:xfrm>
            <a:off x="6980863" y="2344094"/>
            <a:ext cx="3380854" cy="3570182"/>
          </a:xfrm>
          <a:prstGeom prst="rect">
            <a:avLst/>
          </a:prstGeom>
        </p:spPr>
      </p:pic>
    </p:spTree>
    <p:extLst>
      <p:ext uri="{BB962C8B-B14F-4D97-AF65-F5344CB8AC3E}">
        <p14:creationId xmlns:p14="http://schemas.microsoft.com/office/powerpoint/2010/main" val="13491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Rise of the Cognitive Assistant</a:t>
            </a:r>
          </a:p>
        </p:txBody>
      </p:sp>
      <p:sp>
        <p:nvSpPr>
          <p:cNvPr id="3" name="Text Placeholder 2">
            <a:extLst>
              <a:ext uri="{FF2B5EF4-FFF2-40B4-BE49-F238E27FC236}">
                <a16:creationId xmlns:a16="http://schemas.microsoft.com/office/drawing/2014/main" id="{D5701A37-CBF9-4A26-8E02-9C69D31ACF61}"/>
              </a:ext>
            </a:extLst>
          </p:cNvPr>
          <p:cNvSpPr>
            <a:spLocks noGrp="1"/>
          </p:cNvSpPr>
          <p:nvPr>
            <p:ph type="body" sz="quarter" idx="10"/>
          </p:nvPr>
        </p:nvSpPr>
        <p:spPr/>
        <p:txBody>
          <a:bodyPr/>
          <a:lstStyle/>
          <a:p>
            <a:endParaRPr lang="en-IN"/>
          </a:p>
        </p:txBody>
      </p:sp>
      <p:grpSp>
        <p:nvGrpSpPr>
          <p:cNvPr id="19" name="Group 18"/>
          <p:cNvGrpSpPr/>
          <p:nvPr/>
        </p:nvGrpSpPr>
        <p:grpSpPr>
          <a:xfrm>
            <a:off x="613338" y="4997522"/>
            <a:ext cx="2390127" cy="1868747"/>
            <a:chOff x="9875837" y="5707062"/>
            <a:chExt cx="1295400" cy="1181579"/>
          </a:xfrm>
        </p:grpSpPr>
        <p:sp>
          <p:nvSpPr>
            <p:cNvPr id="5" name="Rounded Rectangle 4"/>
            <p:cNvSpPr/>
            <p:nvPr/>
          </p:nvSpPr>
          <p:spPr bwMode="auto">
            <a:xfrm>
              <a:off x="10028237" y="5935662"/>
              <a:ext cx="990600" cy="533400"/>
            </a:xfrm>
            <a:prstGeom prst="roundRect">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6" name="Rectangle 5"/>
            <p:cNvSpPr/>
            <p:nvPr/>
          </p:nvSpPr>
          <p:spPr bwMode="auto">
            <a:xfrm>
              <a:off x="10217036"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7" name="Rectangle 6"/>
            <p:cNvSpPr/>
            <p:nvPr/>
          </p:nvSpPr>
          <p:spPr bwMode="auto">
            <a:xfrm>
              <a:off x="10714037" y="6088062"/>
              <a:ext cx="102734" cy="1027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sp>
          <p:nvSpPr>
            <p:cNvPr id="8" name="Rectangle 7"/>
            <p:cNvSpPr/>
            <p:nvPr/>
          </p:nvSpPr>
          <p:spPr bwMode="auto">
            <a:xfrm>
              <a:off x="11018386"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cxnSp>
          <p:nvCxnSpPr>
            <p:cNvPr id="11" name="Straight Arrow Connector 10"/>
            <p:cNvCxnSpPr>
              <a:stCxn id="5" idx="0"/>
            </p:cNvCxnSpPr>
            <p:nvPr/>
          </p:nvCxnSpPr>
          <p:spPr>
            <a:xfrm flipV="1">
              <a:off x="10523537" y="5707062"/>
              <a:ext cx="0" cy="228600"/>
            </a:xfrm>
            <a:prstGeom prst="straightConnector1">
              <a:avLst/>
            </a:prstGeom>
            <a:ln w="381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bwMode="auto">
            <a:xfrm>
              <a:off x="9875837" y="6572482"/>
              <a:ext cx="1295400" cy="316159"/>
            </a:xfrm>
            <a:custGeom>
              <a:avLst/>
              <a:gdLst>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13758 w 1235529"/>
                <a:gd name="connsiteY5" fmla="*/ 321129 h 337458"/>
                <a:gd name="connsiteX0" fmla="*/ 0 w 1287237"/>
                <a:gd name="connsiteY0" fmla="*/ 337458 h 337458"/>
                <a:gd name="connsiteX1" fmla="*/ 0 w 1287237"/>
                <a:gd name="connsiteY1" fmla="*/ 97972 h 337458"/>
                <a:gd name="connsiteX2" fmla="*/ 114300 w 1287237"/>
                <a:gd name="connsiteY2" fmla="*/ 5443 h 337458"/>
                <a:gd name="connsiteX3" fmla="*/ 1132115 w 1287237"/>
                <a:gd name="connsiteY3" fmla="*/ 0 h 337458"/>
                <a:gd name="connsiteX4" fmla="*/ 1235529 w 1287237"/>
                <a:gd name="connsiteY4" fmla="*/ 108858 h 337458"/>
                <a:gd name="connsiteX5" fmla="*/ 1287237 w 1287237"/>
                <a:gd name="connsiteY5" fmla="*/ 326571 h 337458"/>
                <a:gd name="connsiteX0" fmla="*/ 0 w 1249137"/>
                <a:gd name="connsiteY0" fmla="*/ 337458 h 337458"/>
                <a:gd name="connsiteX1" fmla="*/ 0 w 1249137"/>
                <a:gd name="connsiteY1" fmla="*/ 97972 h 337458"/>
                <a:gd name="connsiteX2" fmla="*/ 114300 w 1249137"/>
                <a:gd name="connsiteY2" fmla="*/ 5443 h 337458"/>
                <a:gd name="connsiteX3" fmla="*/ 1132115 w 1249137"/>
                <a:gd name="connsiteY3" fmla="*/ 0 h 337458"/>
                <a:gd name="connsiteX4" fmla="*/ 1235529 w 1249137"/>
                <a:gd name="connsiteY4" fmla="*/ 108858 h 337458"/>
                <a:gd name="connsiteX5" fmla="*/ 1249137 w 1249137"/>
                <a:gd name="connsiteY5" fmla="*/ 332014 h 337458"/>
                <a:gd name="connsiteX0" fmla="*/ 0 w 1235529"/>
                <a:gd name="connsiteY0" fmla="*/ 337458 h 337458"/>
                <a:gd name="connsiteX1" fmla="*/ 0 w 1235529"/>
                <a:gd name="connsiteY1" fmla="*/ 97972 h 337458"/>
                <a:gd name="connsiteX2" fmla="*/ 114300 w 1235529"/>
                <a:gd name="connsiteY2" fmla="*/ 5443 h 337458"/>
                <a:gd name="connsiteX3" fmla="*/ 1132115 w 1235529"/>
                <a:gd name="connsiteY3" fmla="*/ 0 h 337458"/>
                <a:gd name="connsiteX4" fmla="*/ 1235529 w 1235529"/>
                <a:gd name="connsiteY4" fmla="*/ 108858 h 337458"/>
                <a:gd name="connsiteX5" fmla="*/ 1224644 w 1235529"/>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458 h 337458"/>
                <a:gd name="connsiteX1" fmla="*/ 0 w 1238251"/>
                <a:gd name="connsiteY1" fmla="*/ 97972 h 337458"/>
                <a:gd name="connsiteX2" fmla="*/ 114300 w 1238251"/>
                <a:gd name="connsiteY2" fmla="*/ 5443 h 337458"/>
                <a:gd name="connsiteX3" fmla="*/ 1132115 w 1238251"/>
                <a:gd name="connsiteY3" fmla="*/ 0 h 337458"/>
                <a:gd name="connsiteX4" fmla="*/ 1235529 w 1238251"/>
                <a:gd name="connsiteY4" fmla="*/ 108858 h 337458"/>
                <a:gd name="connsiteX5" fmla="*/ 1238251 w 1238251"/>
                <a:gd name="connsiteY5" fmla="*/ 315686 h 337458"/>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0 w 1238251"/>
                <a:gd name="connsiteY0" fmla="*/ 337931 h 337931"/>
                <a:gd name="connsiteX1" fmla="*/ 0 w 1238251"/>
                <a:gd name="connsiteY1" fmla="*/ 98445 h 337931"/>
                <a:gd name="connsiteX2" fmla="*/ 114300 w 1238251"/>
                <a:gd name="connsiteY2" fmla="*/ 5916 h 337931"/>
                <a:gd name="connsiteX3" fmla="*/ 1132115 w 1238251"/>
                <a:gd name="connsiteY3" fmla="*/ 473 h 337931"/>
                <a:gd name="connsiteX4" fmla="*/ 1235529 w 1238251"/>
                <a:gd name="connsiteY4" fmla="*/ 109331 h 337931"/>
                <a:gd name="connsiteX5" fmla="*/ 1238251 w 1238251"/>
                <a:gd name="connsiteY5" fmla="*/ 316159 h 337931"/>
                <a:gd name="connsiteX0" fmla="*/ 1361 w 1238251"/>
                <a:gd name="connsiteY0" fmla="*/ 314799 h 316159"/>
                <a:gd name="connsiteX1" fmla="*/ 0 w 1238251"/>
                <a:gd name="connsiteY1" fmla="*/ 98445 h 316159"/>
                <a:gd name="connsiteX2" fmla="*/ 114300 w 1238251"/>
                <a:gd name="connsiteY2" fmla="*/ 5916 h 316159"/>
                <a:gd name="connsiteX3" fmla="*/ 1132115 w 1238251"/>
                <a:gd name="connsiteY3" fmla="*/ 473 h 316159"/>
                <a:gd name="connsiteX4" fmla="*/ 1235529 w 1238251"/>
                <a:gd name="connsiteY4" fmla="*/ 109331 h 316159"/>
                <a:gd name="connsiteX5" fmla="*/ 1238251 w 1238251"/>
                <a:gd name="connsiteY5" fmla="*/ 316159 h 3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1" h="316159">
                  <a:moveTo>
                    <a:pt x="1361" y="314799"/>
                  </a:moveTo>
                  <a:cubicBezTo>
                    <a:pt x="907" y="242681"/>
                    <a:pt x="454" y="170563"/>
                    <a:pt x="0" y="98445"/>
                  </a:cubicBezTo>
                  <a:cubicBezTo>
                    <a:pt x="1361" y="3648"/>
                    <a:pt x="-2722" y="2741"/>
                    <a:pt x="114300" y="5916"/>
                  </a:cubicBezTo>
                  <a:lnTo>
                    <a:pt x="1132115" y="473"/>
                  </a:lnTo>
                  <a:cubicBezTo>
                    <a:pt x="1240065" y="20"/>
                    <a:pt x="1236436" y="-11320"/>
                    <a:pt x="1235529" y="109331"/>
                  </a:cubicBezTo>
                  <a:cubicBezTo>
                    <a:pt x="1236436" y="178274"/>
                    <a:pt x="1237344" y="247216"/>
                    <a:pt x="1238251" y="316159"/>
                  </a:cubicBezTo>
                </a:path>
              </a:pathLst>
            </a:cu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FFFFFF"/>
                </a:solidFill>
              </a:endParaRPr>
            </a:p>
          </p:txBody>
        </p:sp>
        <p:cxnSp>
          <p:nvCxnSpPr>
            <p:cNvPr id="16" name="Straight Connector 15"/>
            <p:cNvCxnSpPr/>
            <p:nvPr/>
          </p:nvCxnSpPr>
          <p:spPr>
            <a:xfrm>
              <a:off x="10319770"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a:off x="10714037" y="6469062"/>
              <a:ext cx="1248" cy="120877"/>
            </a:xfrm>
            <a:prstGeom prst="line">
              <a:avLst/>
            </a:prstGeom>
            <a:no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bwMode="auto">
            <a:xfrm>
              <a:off x="9904410" y="6088062"/>
              <a:ext cx="129269" cy="22860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endParaRPr>
            </a:p>
          </p:txBody>
        </p:sp>
      </p:grpSp>
      <p:sp>
        <p:nvSpPr>
          <p:cNvPr id="4" name="Rectangle 3"/>
          <p:cNvSpPr/>
          <p:nvPr/>
        </p:nvSpPr>
        <p:spPr bwMode="auto">
          <a:xfrm>
            <a:off x="419448" y="1747997"/>
            <a:ext cx="2777909" cy="2777909"/>
          </a:xfrm>
          <a:prstGeom prst="rect">
            <a:avLst/>
          </a:prstGeom>
          <a:solidFill>
            <a:srgbClr val="F140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0" tIns="89630" rIns="0" bIns="45713" numCol="1" rtlCol="0" anchor="t" anchorCtr="0" compatLnSpc="1">
            <a:prstTxWarp prst="textNoShape">
              <a:avLst/>
            </a:prstTxWarp>
          </a:bodyPr>
          <a:lstStyle/>
          <a:p>
            <a:pPr defTabSz="913927" fontAlgn="base">
              <a:spcBef>
                <a:spcPct val="0"/>
              </a:spcBef>
              <a:spcAft>
                <a:spcPct val="0"/>
              </a:spcAft>
              <a:defRPr/>
            </a:pPr>
            <a:r>
              <a:rPr lang="en-US" sz="2353" dirty="0">
                <a:solidFill>
                  <a:srgbClr val="FFFFFF"/>
                </a:solidFill>
              </a:rPr>
              <a:t>Assistants are being embedded everywhere; are increasing ability to solve problems.</a:t>
            </a:r>
          </a:p>
        </p:txBody>
      </p:sp>
      <p:sp>
        <p:nvSpPr>
          <p:cNvPr id="15" name="Rectangle 14"/>
          <p:cNvSpPr/>
          <p:nvPr/>
        </p:nvSpPr>
        <p:spPr bwMode="auto">
          <a:xfrm>
            <a:off x="3286312" y="1747997"/>
            <a:ext cx="2777909" cy="2777909"/>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0" bIns="45713"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2353" dirty="0">
                <a:solidFill>
                  <a:srgbClr val="FFFFFF"/>
                </a:solidFill>
              </a:rPr>
              <a:t>As computing advances, so will Virtual Assistant ability to help in task completion.</a:t>
            </a:r>
          </a:p>
        </p:txBody>
      </p:sp>
      <p:sp>
        <p:nvSpPr>
          <p:cNvPr id="20" name="Rectangle 19"/>
          <p:cNvSpPr/>
          <p:nvPr/>
        </p:nvSpPr>
        <p:spPr bwMode="auto">
          <a:xfrm>
            <a:off x="6153179" y="1747997"/>
            <a:ext cx="2777909" cy="2777909"/>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0" bIns="45713"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2353" dirty="0">
                <a:solidFill>
                  <a:srgbClr val="FFFFFF"/>
                </a:solidFill>
              </a:rPr>
              <a:t>Virtual Assistants ability to be “smart”, and to understand intent, tone, and context.</a:t>
            </a:r>
          </a:p>
        </p:txBody>
      </p:sp>
      <p:sp>
        <p:nvSpPr>
          <p:cNvPr id="21" name="Rectangle 20"/>
          <p:cNvSpPr/>
          <p:nvPr/>
        </p:nvSpPr>
        <p:spPr bwMode="auto">
          <a:xfrm>
            <a:off x="8999218" y="1747997"/>
            <a:ext cx="2777909" cy="2777909"/>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0" bIns="45713"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2353" dirty="0">
                <a:solidFill>
                  <a:srgbClr val="FFFFFF"/>
                </a:solidFill>
              </a:rPr>
              <a:t>Market demand for meaningful, </a:t>
            </a:r>
            <a:r>
              <a:rPr lang="en-US" sz="2353" dirty="0" err="1">
                <a:solidFill>
                  <a:srgbClr val="FFFFFF"/>
                </a:solidFill>
              </a:rPr>
              <a:t>stateful</a:t>
            </a:r>
            <a:r>
              <a:rPr lang="en-US" sz="2353" dirty="0">
                <a:solidFill>
                  <a:srgbClr val="FFFFFF"/>
                </a:solidFill>
              </a:rPr>
              <a:t> and goal oriented conversations.</a:t>
            </a:r>
          </a:p>
        </p:txBody>
      </p:sp>
    </p:spTree>
    <p:extLst>
      <p:ext uri="{BB962C8B-B14F-4D97-AF65-F5344CB8AC3E}">
        <p14:creationId xmlns:p14="http://schemas.microsoft.com/office/powerpoint/2010/main" val="29646312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is a Bot ?</a:t>
            </a:r>
          </a:p>
        </p:txBody>
      </p:sp>
      <p:sp>
        <p:nvSpPr>
          <p:cNvPr id="2" name="Text Placeholder 1">
            <a:extLst>
              <a:ext uri="{FF2B5EF4-FFF2-40B4-BE49-F238E27FC236}">
                <a16:creationId xmlns:a16="http://schemas.microsoft.com/office/drawing/2014/main" id="{3E36C679-A636-4941-9BBB-E29531E02C59}"/>
              </a:ext>
            </a:extLst>
          </p:cNvPr>
          <p:cNvSpPr>
            <a:spLocks noGrp="1"/>
          </p:cNvSpPr>
          <p:nvPr>
            <p:ph type="body" sz="quarter" idx="10"/>
          </p:nvPr>
        </p:nvSpPr>
        <p:spPr/>
        <p:txBody>
          <a:bodyPr/>
          <a:lstStyle/>
          <a:p>
            <a:endParaRPr lang="en-IN"/>
          </a:p>
        </p:txBody>
      </p:sp>
      <p:grpSp>
        <p:nvGrpSpPr>
          <p:cNvPr id="12" name="Group 11"/>
          <p:cNvGrpSpPr/>
          <p:nvPr/>
        </p:nvGrpSpPr>
        <p:grpSpPr>
          <a:xfrm>
            <a:off x="180586" y="3053497"/>
            <a:ext cx="1028167" cy="1035827"/>
            <a:chOff x="5352342" y="2631367"/>
            <a:chExt cx="1731792" cy="1731792"/>
          </a:xfrm>
        </p:grpSpPr>
        <p:sp>
          <p:nvSpPr>
            <p:cNvPr id="4" name="Oval 3"/>
            <p:cNvSpPr/>
            <p:nvPr/>
          </p:nvSpPr>
          <p:spPr bwMode="auto">
            <a:xfrm>
              <a:off x="5352342" y="2631367"/>
              <a:ext cx="1731792" cy="1731792"/>
            </a:xfrm>
            <a:prstGeom prst="ellipse">
              <a:avLst/>
            </a:prstGeom>
            <a:solidFill>
              <a:schemeClr val="accent1"/>
            </a:solidFill>
            <a:ln w="44450">
              <a:solidFill>
                <a:schemeClr val="bg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kern="0" dirty="0" err="1">
                <a:gradFill>
                  <a:gsLst>
                    <a:gs pos="885">
                      <a:srgbClr val="0078D7"/>
                    </a:gs>
                    <a:gs pos="23000">
                      <a:srgbClr val="0078D7"/>
                    </a:gs>
                  </a:gsLst>
                  <a:lin ang="5400000" scaled="1"/>
                </a:gradFill>
                <a:latin typeface="Segoe UI Semilight"/>
                <a:ea typeface="Segoe UI" pitchFamily="34" charset="0"/>
                <a:cs typeface="Segoe UI" pitchFamily="34" charset="0"/>
              </a:endParaRPr>
            </a:p>
          </p:txBody>
        </p:sp>
        <p:sp>
          <p:nvSpPr>
            <p:cNvPr id="5" name="Freeform 5"/>
            <p:cNvSpPr>
              <a:spLocks noEditPoints="1"/>
            </p:cNvSpPr>
            <p:nvPr/>
          </p:nvSpPr>
          <p:spPr bwMode="auto">
            <a:xfrm>
              <a:off x="5877121" y="2990194"/>
              <a:ext cx="670856" cy="429405"/>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6" name="Oval 5"/>
            <p:cNvSpPr>
              <a:spLocks noChangeArrowheads="1"/>
            </p:cNvSpPr>
            <p:nvPr/>
          </p:nvSpPr>
          <p:spPr bwMode="auto">
            <a:xfrm>
              <a:off x="6062184" y="3159353"/>
              <a:ext cx="91086"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7" name="Oval 6"/>
            <p:cNvSpPr>
              <a:spLocks noChangeArrowheads="1"/>
            </p:cNvSpPr>
            <p:nvPr/>
          </p:nvSpPr>
          <p:spPr bwMode="auto">
            <a:xfrm>
              <a:off x="6276164" y="3159353"/>
              <a:ext cx="88194" cy="9108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8" name="Freeform 8"/>
            <p:cNvSpPr>
              <a:spLocks/>
            </p:cNvSpPr>
            <p:nvPr/>
          </p:nvSpPr>
          <p:spPr bwMode="auto">
            <a:xfrm>
              <a:off x="5965315" y="3695748"/>
              <a:ext cx="498805" cy="344102"/>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9" name="Rectangle 8"/>
            <p:cNvSpPr>
              <a:spLocks noChangeArrowheads="1"/>
            </p:cNvSpPr>
            <p:nvPr/>
          </p:nvSpPr>
          <p:spPr bwMode="auto">
            <a:xfrm>
              <a:off x="5965315" y="3454298"/>
              <a:ext cx="498805" cy="20964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10" name="Freeform 10"/>
            <p:cNvSpPr>
              <a:spLocks/>
            </p:cNvSpPr>
            <p:nvPr/>
          </p:nvSpPr>
          <p:spPr bwMode="auto">
            <a:xfrm>
              <a:off x="5827963" y="3454298"/>
              <a:ext cx="143135" cy="433742"/>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sp>
          <p:nvSpPr>
            <p:cNvPr id="11" name="Freeform 11"/>
            <p:cNvSpPr>
              <a:spLocks/>
            </p:cNvSpPr>
            <p:nvPr/>
          </p:nvSpPr>
          <p:spPr bwMode="auto">
            <a:xfrm>
              <a:off x="6458337" y="3454298"/>
              <a:ext cx="143135" cy="433742"/>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defTabSz="896386">
                <a:defRPr/>
              </a:pPr>
              <a:endParaRPr lang="en-US" sz="1765" kern="0">
                <a:gradFill>
                  <a:gsLst>
                    <a:gs pos="885">
                      <a:srgbClr val="0078D7"/>
                    </a:gs>
                    <a:gs pos="23000">
                      <a:srgbClr val="0078D7"/>
                    </a:gs>
                  </a:gsLst>
                  <a:lin ang="5400000" scaled="1"/>
                </a:gradFill>
                <a:latin typeface="Segoe UI Semilight"/>
              </a:endParaRPr>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319" y="3100415"/>
            <a:ext cx="935024" cy="941989"/>
          </a:xfrm>
          <a:prstGeom prst="rect">
            <a:avLst/>
          </a:prstGeom>
        </p:spPr>
      </p:pic>
      <p:pic>
        <p:nvPicPr>
          <p:cNvPr id="38" name="Picture 37"/>
          <p:cNvPicPr>
            <a:picLocks noChangeAspect="1"/>
          </p:cNvPicPr>
          <p:nvPr/>
        </p:nvPicPr>
        <p:blipFill rotWithShape="1">
          <a:blip r:embed="rId4"/>
          <a:srcRect r="19702"/>
          <a:stretch/>
        </p:blipFill>
        <p:spPr>
          <a:xfrm>
            <a:off x="5964738" y="1037545"/>
            <a:ext cx="3044643" cy="5141725"/>
          </a:xfrm>
          <a:prstGeom prst="rect">
            <a:avLst/>
          </a:prstGeom>
        </p:spPr>
      </p:pic>
      <p:grpSp>
        <p:nvGrpSpPr>
          <p:cNvPr id="39" name="Group 38"/>
          <p:cNvGrpSpPr/>
          <p:nvPr/>
        </p:nvGrpSpPr>
        <p:grpSpPr>
          <a:xfrm>
            <a:off x="10202295" y="2291175"/>
            <a:ext cx="1741763" cy="2183654"/>
            <a:chOff x="223146" y="2514998"/>
            <a:chExt cx="2287057" cy="2867291"/>
          </a:xfrm>
        </p:grpSpPr>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l="2831" t="-156" r="30742" b="-156"/>
            <a:stretch/>
          </p:blipFill>
          <p:spPr>
            <a:xfrm>
              <a:off x="223146" y="3096289"/>
              <a:ext cx="2287057" cy="2286000"/>
            </a:xfrm>
            <a:prstGeom prst="ellipse">
              <a:avLst/>
            </a:prstGeom>
          </p:spPr>
        </p:pic>
        <p:sp>
          <p:nvSpPr>
            <p:cNvPr id="41" name="Rectangle 40"/>
            <p:cNvSpPr/>
            <p:nvPr/>
          </p:nvSpPr>
          <p:spPr>
            <a:xfrm>
              <a:off x="1245393" y="2514998"/>
              <a:ext cx="242565" cy="497673"/>
            </a:xfrm>
            <a:prstGeom prst="rect">
              <a:avLst/>
            </a:prstGeom>
          </p:spPr>
          <p:txBody>
            <a:bodyPr wrap="none">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gn="ctr" defTabSz="913927" fontAlgn="base">
                <a:lnSpc>
                  <a:spcPct val="95000"/>
                </a:lnSpc>
                <a:spcBef>
                  <a:spcPct val="0"/>
                </a:spcBef>
                <a:spcAft>
                  <a:spcPts val="1175"/>
                </a:spcAft>
                <a:defRPr/>
              </a:pPr>
              <a:endParaRPr lang="en-US" sz="1961" b="1" kern="0" dirty="0">
                <a:ln w="3175">
                  <a:noFill/>
                </a:ln>
                <a:gradFill>
                  <a:gsLst>
                    <a:gs pos="885">
                      <a:srgbClr val="0078D7"/>
                    </a:gs>
                    <a:gs pos="23000">
                      <a:srgbClr val="0078D7"/>
                    </a:gs>
                  </a:gsLst>
                  <a:lin ang="5400000" scaled="1"/>
                </a:gradFill>
                <a:latin typeface="Segoe UI Semilight" panose="020B0402040204020203" pitchFamily="34" charset="0"/>
                <a:ea typeface="Segoe UI" pitchFamily="34" charset="0"/>
                <a:cs typeface="Segoe UI Semilight" panose="020B0402040204020203" pitchFamily="34" charset="0"/>
              </a:endParaRPr>
            </a:p>
          </p:txBody>
        </p:sp>
      </p:grpSp>
      <p:sp>
        <p:nvSpPr>
          <p:cNvPr id="42" name="Speech Bubble: Oval 41"/>
          <p:cNvSpPr/>
          <p:nvPr/>
        </p:nvSpPr>
        <p:spPr bwMode="auto">
          <a:xfrm>
            <a:off x="487694" y="1666133"/>
            <a:ext cx="1468141" cy="1120531"/>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b="1" kern="0" dirty="0">
                <a:gradFill>
                  <a:gsLst>
                    <a:gs pos="0">
                      <a:srgbClr val="FFFFFF"/>
                    </a:gs>
                    <a:gs pos="100000">
                      <a:srgbClr val="FFFFFF"/>
                    </a:gs>
                  </a:gsLst>
                  <a:lin ang="5400000" scaled="0"/>
                </a:gradFill>
                <a:latin typeface="Segoe UI Semilight"/>
              </a:rPr>
              <a:t>Your Bot </a:t>
            </a:r>
            <a:r>
              <a:rPr lang="en-US" sz="1372" kern="0" dirty="0">
                <a:gradFill>
                  <a:gsLst>
                    <a:gs pos="0">
                      <a:srgbClr val="FFFFFF"/>
                    </a:gs>
                    <a:gs pos="100000">
                      <a:srgbClr val="FFFFFF"/>
                    </a:gs>
                  </a:gsLst>
                  <a:lin ang="5400000" scaled="0"/>
                </a:gradFill>
                <a:latin typeface="Segoe UI Semilight"/>
              </a:rPr>
              <a:t>– A web app</a:t>
            </a:r>
          </a:p>
        </p:txBody>
      </p:sp>
      <p:sp>
        <p:nvSpPr>
          <p:cNvPr id="44" name="Speech Bubble: Oval 43"/>
          <p:cNvSpPr/>
          <p:nvPr/>
        </p:nvSpPr>
        <p:spPr bwMode="auto">
          <a:xfrm>
            <a:off x="2695979" y="4383836"/>
            <a:ext cx="2428894" cy="1582822"/>
          </a:xfrm>
          <a:prstGeom prst="wedgeEllipseCallout">
            <a:avLst>
              <a:gd name="adj1" fmla="val -16013"/>
              <a:gd name="adj2" fmla="val -66653"/>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b="1" kern="0" dirty="0">
                <a:gradFill>
                  <a:gsLst>
                    <a:gs pos="0">
                      <a:srgbClr val="FFFFFF"/>
                    </a:gs>
                    <a:gs pos="100000">
                      <a:srgbClr val="FFFFFF"/>
                    </a:gs>
                  </a:gsLst>
                  <a:lin ang="5400000" scaled="0"/>
                </a:gradFill>
                <a:latin typeface="Segoe UI Semilight"/>
              </a:rPr>
              <a:t>MS Bot Connector </a:t>
            </a:r>
            <a:r>
              <a:rPr lang="en-US" sz="1372" kern="0" dirty="0">
                <a:gradFill>
                  <a:gsLst>
                    <a:gs pos="0">
                      <a:srgbClr val="FFFFFF"/>
                    </a:gs>
                    <a:gs pos="100000">
                      <a:srgbClr val="FFFFFF"/>
                    </a:gs>
                  </a:gsLst>
                  <a:lin ang="5400000" scaled="0"/>
                </a:gradFill>
                <a:latin typeface="Segoe UI Semilight"/>
              </a:rPr>
              <a:t>-</a:t>
            </a:r>
          </a:p>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Routes Messages, Manages State,  Storage etc.</a:t>
            </a:r>
          </a:p>
        </p:txBody>
      </p:sp>
      <p:sp>
        <p:nvSpPr>
          <p:cNvPr id="45" name="Speech Bubble: Oval 44"/>
          <p:cNvSpPr/>
          <p:nvPr/>
        </p:nvSpPr>
        <p:spPr bwMode="auto">
          <a:xfrm>
            <a:off x="7291233" y="67407"/>
            <a:ext cx="1468141" cy="1120531"/>
          </a:xfrm>
          <a:prstGeom prst="wedgeEllipseCallou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channels</a:t>
            </a:r>
          </a:p>
        </p:txBody>
      </p:sp>
      <p:sp>
        <p:nvSpPr>
          <p:cNvPr id="46" name="Speech Bubble: Oval 45"/>
          <p:cNvSpPr/>
          <p:nvPr/>
        </p:nvSpPr>
        <p:spPr bwMode="auto">
          <a:xfrm>
            <a:off x="10604025" y="1405086"/>
            <a:ext cx="1468141" cy="1120531"/>
          </a:xfrm>
          <a:prstGeom prst="wedgeEllipseCallou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Humans</a:t>
            </a:r>
          </a:p>
        </p:txBody>
      </p:sp>
      <p:sp>
        <p:nvSpPr>
          <p:cNvPr id="15" name="Oval 14"/>
          <p:cNvSpPr/>
          <p:nvPr/>
        </p:nvSpPr>
        <p:spPr bwMode="auto">
          <a:xfrm>
            <a:off x="1364418" y="4369786"/>
            <a:ext cx="1000766" cy="1043616"/>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Any APIs</a:t>
            </a:r>
          </a:p>
        </p:txBody>
      </p:sp>
      <p:sp>
        <p:nvSpPr>
          <p:cNvPr id="29" name="Oval 28"/>
          <p:cNvSpPr/>
          <p:nvPr/>
        </p:nvSpPr>
        <p:spPr bwMode="auto">
          <a:xfrm>
            <a:off x="92193" y="4891595"/>
            <a:ext cx="1019656" cy="1089490"/>
          </a:xfrm>
          <a:prstGeom prst="ellipse">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kern="0" dirty="0">
                <a:gradFill>
                  <a:gsLst>
                    <a:gs pos="0">
                      <a:srgbClr val="FFFFFF"/>
                    </a:gs>
                    <a:gs pos="100000">
                      <a:srgbClr val="FFFFFF"/>
                    </a:gs>
                  </a:gsLst>
                  <a:lin ang="5400000" scaled="0"/>
                </a:gradFill>
                <a:latin typeface="Segoe UI Semilight"/>
              </a:rPr>
              <a:t>Cognitive APIs</a:t>
            </a:r>
          </a:p>
        </p:txBody>
      </p:sp>
      <p:cxnSp>
        <p:nvCxnSpPr>
          <p:cNvPr id="19" name="Straight Arrow Connector 18"/>
          <p:cNvCxnSpPr>
            <a:stCxn id="15" idx="1"/>
            <a:endCxn id="4" idx="5"/>
          </p:cNvCxnSpPr>
          <p:nvPr/>
        </p:nvCxnSpPr>
        <p:spPr>
          <a:xfrm flipH="1" flipV="1">
            <a:off x="1058182" y="3937630"/>
            <a:ext cx="452796" cy="58499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9" idx="0"/>
            <a:endCxn id="4" idx="4"/>
          </p:cNvCxnSpPr>
          <p:nvPr/>
        </p:nvCxnSpPr>
        <p:spPr>
          <a:xfrm flipV="1">
            <a:off x="602021" y="4089323"/>
            <a:ext cx="92649" cy="802271"/>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084666" y="3574948"/>
            <a:ext cx="178722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1222530" y="3579353"/>
            <a:ext cx="178722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flipV="1">
            <a:off x="8096723" y="3567195"/>
            <a:ext cx="178722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a:stretch>
            <a:fillRect/>
          </a:stretch>
        </p:blipFill>
        <p:spPr>
          <a:xfrm>
            <a:off x="9450934" y="3111509"/>
            <a:ext cx="524819" cy="361629"/>
          </a:xfrm>
          <a:prstGeom prst="rect">
            <a:avLst/>
          </a:prstGeom>
        </p:spPr>
      </p:pic>
      <p:pic>
        <p:nvPicPr>
          <p:cNvPr id="16" name="Picture 15"/>
          <p:cNvPicPr>
            <a:picLocks noChangeAspect="1"/>
          </p:cNvPicPr>
          <p:nvPr/>
        </p:nvPicPr>
        <p:blipFill>
          <a:blip r:embed="rId6"/>
          <a:stretch>
            <a:fillRect/>
          </a:stretch>
        </p:blipFill>
        <p:spPr>
          <a:xfrm>
            <a:off x="2553689" y="3111509"/>
            <a:ext cx="524819" cy="361629"/>
          </a:xfrm>
          <a:prstGeom prst="rect">
            <a:avLst/>
          </a:prstGeom>
        </p:spPr>
      </p:pic>
      <p:pic>
        <p:nvPicPr>
          <p:cNvPr id="33" name="Picture 32"/>
          <p:cNvPicPr>
            <a:picLocks noChangeAspect="1"/>
          </p:cNvPicPr>
          <p:nvPr/>
        </p:nvPicPr>
        <p:blipFill>
          <a:blip r:embed="rId6"/>
          <a:stretch>
            <a:fillRect/>
          </a:stretch>
        </p:blipFill>
        <p:spPr>
          <a:xfrm>
            <a:off x="1267922" y="3756815"/>
            <a:ext cx="524819" cy="361629"/>
          </a:xfrm>
          <a:prstGeom prst="rect">
            <a:avLst/>
          </a:prstGeom>
        </p:spPr>
      </p:pic>
      <p:pic>
        <p:nvPicPr>
          <p:cNvPr id="34" name="Picture 33"/>
          <p:cNvPicPr>
            <a:picLocks noChangeAspect="1"/>
          </p:cNvPicPr>
          <p:nvPr/>
        </p:nvPicPr>
        <p:blipFill>
          <a:blip r:embed="rId6"/>
          <a:stretch>
            <a:fillRect/>
          </a:stretch>
        </p:blipFill>
        <p:spPr>
          <a:xfrm>
            <a:off x="3867859" y="3817777"/>
            <a:ext cx="524819" cy="361629"/>
          </a:xfrm>
          <a:prstGeom prst="rect">
            <a:avLst/>
          </a:prstGeom>
        </p:spPr>
      </p:pic>
    </p:spTree>
    <p:extLst>
      <p:ext uri="{BB962C8B-B14F-4D97-AF65-F5344CB8AC3E}">
        <p14:creationId xmlns:p14="http://schemas.microsoft.com/office/powerpoint/2010/main" val="209769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par>
                                <p:cTn id="54" presetID="22" presetClass="entr" presetSubtype="8"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par>
                                <p:cTn id="57" presetID="22" presetClass="entr" presetSubtype="8"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42" presetClass="path" presetSubtype="0" accel="50000" decel="50000" fill="hold" nodeType="withEffect">
                                  <p:stCondLst>
                                    <p:cond delay="0"/>
                                  </p:stCondLst>
                                  <p:childTnLst>
                                    <p:animMotion origin="layout" path="M 4.39622E-6 2.76441E-6 L -0.44958 -0.00341 " pathEditMode="relative" rAng="0" ptsTypes="AA">
                                      <p:cBhvr>
                                        <p:cTn id="66" dur="2000" fill="hold"/>
                                        <p:tgtEl>
                                          <p:spTgt spid="14"/>
                                        </p:tgtEl>
                                        <p:attrNameLst>
                                          <p:attrName>ppt_x</p:attrName>
                                          <p:attrName>ppt_y</p:attrName>
                                        </p:attrNameLst>
                                      </p:cBhvr>
                                      <p:rCtr x="-22479" y="-182"/>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42" presetClass="path" presetSubtype="0" accel="50000" decel="50000" fill="hold" nodeType="withEffect">
                                  <p:stCondLst>
                                    <p:cond delay="0"/>
                                  </p:stCondLst>
                                  <p:childTnLst>
                                    <p:animMotion origin="layout" path="M 3.48226E-6 2.76441E-6 L -0.10991 -0.00409 " pathEditMode="relative" rAng="0" ptsTypes="AA">
                                      <p:cBhvr>
                                        <p:cTn id="73" dur="2000" fill="hold"/>
                                        <p:tgtEl>
                                          <p:spTgt spid="16"/>
                                        </p:tgtEl>
                                        <p:attrNameLst>
                                          <p:attrName>ppt_x</p:attrName>
                                          <p:attrName>ppt_y</p:attrName>
                                        </p:attrNameLst>
                                      </p:cBhvr>
                                      <p:rCtr x="-5502" y="-204"/>
                                    </p:animMotion>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42" presetClass="path" presetSubtype="0" accel="50000" decel="50000" fill="hold" nodeType="withEffect">
                                  <p:stCondLst>
                                    <p:cond delay="0"/>
                                  </p:stCondLst>
                                  <p:childTnLst>
                                    <p:animMotion origin="layout" path="M 1.31733E-6 3.02315E-6 L 0.10761 3.02315E-6 " pathEditMode="relative" rAng="0" ptsTypes="AA">
                                      <p:cBhvr>
                                        <p:cTn id="85" dur="2000" fill="hold"/>
                                        <p:tgtEl>
                                          <p:spTgt spid="33"/>
                                        </p:tgtEl>
                                        <p:attrNameLst>
                                          <p:attrName>ppt_x</p:attrName>
                                          <p:attrName>ppt_y</p:attrName>
                                        </p:attrNameLst>
                                      </p:cBhvr>
                                      <p:rCtr x="5374" y="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42" presetClass="path" presetSubtype="0" accel="50000" decel="50000" fill="hold" nodeType="withEffect">
                                  <p:stCondLst>
                                    <p:cond delay="0"/>
                                  </p:stCondLst>
                                  <p:childTnLst>
                                    <p:animMotion origin="layout" path="M 3.21675E-7 1.4571E-6 L 0.45532 -0.00409 " pathEditMode="relative" rAng="0" ptsTypes="AA">
                                      <p:cBhvr>
                                        <p:cTn id="92" dur="2000" fill="hold"/>
                                        <p:tgtEl>
                                          <p:spTgt spid="34"/>
                                        </p:tgtEl>
                                        <p:attrNameLst>
                                          <p:attrName>ppt_x</p:attrName>
                                          <p:attrName>ppt_y</p:attrName>
                                        </p:attrNameLst>
                                      </p:cBhvr>
                                      <p:rCtr x="22760" y="-204"/>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34"/>
                                        </p:tgtEl>
                                      </p:cBhvr>
                                    </p:animEffect>
                                    <p:set>
                                      <p:cBhvr>
                                        <p:cTn id="9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animBg="1"/>
      <p:bldP spid="46" grpId="0" animBg="1"/>
      <p:bldP spid="15" grpId="0" animBg="1"/>
      <p:bldP spid="29" grpId="0" animBg="1"/>
    </p:bld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THR2110</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5a4b3278-325d-441a-b38f-6f1926bc734e"/>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230e9df3-be65-4c73-a93b-d1236ebd677e"/>
    <ds:schemaRef ds:uri="http://schemas.microsoft.com/sharepoint/v3"/>
    <ds:schemaRef ds:uri="http://schemas.openxmlformats.org/package/2006/metadata/core-properties"/>
    <ds:schemaRef ds:uri="9d1f81f6-e953-47ea-988e-33ed651c58e6"/>
    <ds:schemaRef ds:uri="http://www.w3.org/XML/1998/namespace"/>
  </ds:schemaRefs>
</ds:datastoreItem>
</file>

<file path=customXml/itemProps2.xml><?xml version="1.0" encoding="utf-8"?>
<ds:datastoreItem xmlns:ds="http://schemas.openxmlformats.org/officeDocument/2006/customXml" ds:itemID="{4CCCDF05-C449-4F5A-97DA-0C223D536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3835</TotalTime>
  <Words>767</Words>
  <Application>Microsoft Office PowerPoint</Application>
  <PresentationFormat>Widescreen</PresentationFormat>
  <Paragraphs>124</Paragraphs>
  <Slides>20</Slides>
  <Notes>10</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Arial</vt:lpstr>
      <vt:lpstr>Calibri</vt:lpstr>
      <vt:lpstr>Consolas</vt:lpstr>
      <vt:lpstr>Lato</vt:lpstr>
      <vt:lpstr>Montserrat</vt:lpstr>
      <vt:lpstr>Rockwell Condensed</vt:lpstr>
      <vt:lpstr>Segoe UI</vt:lpstr>
      <vt:lpstr>Segoe UI Light</vt:lpstr>
      <vt:lpstr>Segoe UI Semibold</vt:lpstr>
      <vt:lpstr>Segoe UI Semilight</vt:lpstr>
      <vt:lpstr>Wingdings</vt:lpstr>
      <vt:lpstr>5-50203_Microsoft_Ignite_Template</vt:lpstr>
      <vt:lpstr>1_5-50203_Microsoft_Ignite_Template</vt:lpstr>
      <vt:lpstr>PowerPoint Presentation</vt:lpstr>
      <vt:lpstr>Introduction to  Azure Bot Services</vt:lpstr>
      <vt:lpstr>Agenda</vt:lpstr>
      <vt:lpstr>Digital Transformation</vt:lpstr>
      <vt:lpstr>PowerPoint Presentation</vt:lpstr>
      <vt:lpstr>Digital Transformation - IT Enablement</vt:lpstr>
      <vt:lpstr>Bots</vt:lpstr>
      <vt:lpstr>Rise of the Cognitive Assistant</vt:lpstr>
      <vt:lpstr>What is a Bot ?</vt:lpstr>
      <vt:lpstr>Connectors and Benefits</vt:lpstr>
      <vt:lpstr>Bot Framework</vt:lpstr>
      <vt:lpstr>Bot Framework - Engage with your users</vt:lpstr>
      <vt:lpstr>LUIS.ai</vt:lpstr>
      <vt:lpstr>PowerPoint Presentation</vt:lpstr>
      <vt:lpstr>Commerce Chatbot</vt:lpstr>
      <vt:lpstr>Informational Chatbot</vt:lpstr>
      <vt:lpstr>Enterprise Chatbot</vt:lpstr>
      <vt:lpstr>Building Intelligent Bots</vt:lpstr>
      <vt:lpstr>Summary</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THR2110</dc:title>
  <dc:subject>Microsoft Ignite</dc:subject>
  <dc:creator>Brieanne Vanderpool</dc:creator>
  <cp:keywords>Microsoft Ignite</cp:keywords>
  <dc:description/>
  <cp:lastModifiedBy>Nithin Mohan Thattiot Kadumberi</cp:lastModifiedBy>
  <cp:revision>49</cp:revision>
  <dcterms:created xsi:type="dcterms:W3CDTF">2018-08-10T17:04:28Z</dcterms:created>
  <dcterms:modified xsi:type="dcterms:W3CDTF">2018-12-13T20:53:09Z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